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65" r:id="rId4"/>
    <p:sldId id="263" r:id="rId5"/>
    <p:sldId id="264" r:id="rId6"/>
    <p:sldId id="258" r:id="rId7"/>
    <p:sldId id="262" r:id="rId8"/>
    <p:sldId id="259" r:id="rId9"/>
    <p:sldId id="261" r:id="rId1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16026B1-B8D8-4943-B5A0-6B81478458F6}" type="datetimeFigureOut">
              <a:rPr lang="pt-BR" smtClean="0"/>
              <a:pPr/>
              <a:t>28/02/2011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9A1271C-9930-47B8-99B6-B753A828410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1412776"/>
            <a:ext cx="8458200" cy="1470025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Produção e comercialização de produtos orgânicos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23928" y="5589240"/>
            <a:ext cx="4953000" cy="744488"/>
          </a:xfrm>
        </p:spPr>
        <p:txBody>
          <a:bodyPr>
            <a:normAutofit lnSpcReduction="10000"/>
          </a:bodyPr>
          <a:lstStyle/>
          <a:p>
            <a:r>
              <a:rPr lang="pt-BR" b="1" dirty="0" smtClean="0"/>
              <a:t>José Roberto </a:t>
            </a:r>
            <a:r>
              <a:rPr lang="pt-BR" b="1" dirty="0" err="1" smtClean="0"/>
              <a:t>Graziano</a:t>
            </a:r>
            <a:endParaRPr lang="pt-BR" b="1" dirty="0" smtClean="0"/>
          </a:p>
          <a:p>
            <a:r>
              <a:rPr lang="pt-BR" sz="2000" dirty="0" smtClean="0"/>
              <a:t>Supervisão Geral de Abastecimento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5040560" cy="864096"/>
          </a:xfrm>
        </p:spPr>
        <p:txBody>
          <a:bodyPr>
            <a:normAutofit/>
          </a:bodyPr>
          <a:lstStyle/>
          <a:p>
            <a:r>
              <a:rPr lang="pt-BR" sz="2400" dirty="0" smtClean="0"/>
              <a:t>Programa Agricultura Limpa</a:t>
            </a:r>
            <a:endParaRPr lang="pt-BR" sz="24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>
          <a:xfrm>
            <a:off x="5508104" y="1268760"/>
            <a:ext cx="3240360" cy="4896544"/>
          </a:xfrm>
        </p:spPr>
        <p:txBody>
          <a:bodyPr>
            <a:noAutofit/>
          </a:bodyPr>
          <a:lstStyle/>
          <a:p>
            <a:r>
              <a:rPr lang="pt-BR" sz="2000" dirty="0" smtClean="0">
                <a:latin typeface="Georgia"/>
              </a:rPr>
              <a:t>Programa da Prefeitura de São Paulo que, por meio da Supervisão Geral de Abastecimento, visa orientar e incentivar a conversão da agricultura convencional em agricultura orgânica, promovendo o desenvolvimento sustentável e garantindo o abastecimento de água para a cidade </a:t>
            </a:r>
          </a:p>
          <a:p>
            <a:r>
              <a:rPr lang="pt-BR" sz="2000" dirty="0" smtClean="0">
                <a:latin typeface="Georgia"/>
              </a:rPr>
              <a:t>de São Paulo. </a:t>
            </a:r>
            <a:endParaRPr lang="pt-BR" sz="2000" dirty="0"/>
          </a:p>
        </p:txBody>
      </p:sp>
      <p:pic>
        <p:nvPicPr>
          <p:cNvPr id="7" name="Espaço Reservado para Conteúdo 6" descr="809300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009855"/>
            <a:ext cx="5102225" cy="33843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5904656" cy="711034"/>
          </a:xfrm>
        </p:spPr>
        <p:txBody>
          <a:bodyPr>
            <a:normAutofit/>
          </a:bodyPr>
          <a:lstStyle/>
          <a:p>
            <a:r>
              <a:rPr lang="pt-BR" sz="2400" dirty="0" smtClean="0"/>
              <a:t>A agricultura paulistana</a:t>
            </a:r>
            <a:endParaRPr lang="pt-BR" sz="24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908720"/>
            <a:ext cx="3538984" cy="5719727"/>
          </a:xfrm>
        </p:spPr>
        <p:txBody>
          <a:bodyPr>
            <a:noAutofit/>
          </a:bodyPr>
          <a:lstStyle/>
          <a:p>
            <a:r>
              <a:rPr lang="pt-BR" sz="1600" dirty="0" smtClean="0"/>
              <a:t>PROAURP – o Decreto 51801, de 21 de setembro de 2010 , transfere a coordenação do Programa de Agricultura Urbana e </a:t>
            </a:r>
            <a:r>
              <a:rPr lang="pt-BR" sz="1600" dirty="0" err="1" smtClean="0"/>
              <a:t>Periurbana</a:t>
            </a:r>
            <a:r>
              <a:rPr lang="pt-BR" sz="1600" dirty="0" smtClean="0"/>
              <a:t>  ao Departamento de Agricultura e Abastecimento</a:t>
            </a:r>
          </a:p>
          <a:p>
            <a:endParaRPr lang="pt-BR" sz="1600" dirty="0" smtClean="0"/>
          </a:p>
          <a:p>
            <a:r>
              <a:rPr lang="pt-BR" sz="1600" dirty="0" smtClean="0"/>
              <a:t>Protocolo de Boas Práticas Agrícolas e Ambientais – em 23 de setembro de 2010 é realizada sua assinatura entre Município e Estado, em parceria com o Projeto Guarapiranga Sustentável</a:t>
            </a:r>
          </a:p>
          <a:p>
            <a:endParaRPr lang="pt-BR" sz="1600" dirty="0" smtClean="0"/>
          </a:p>
          <a:p>
            <a:r>
              <a:rPr lang="pt-BR" sz="1600" dirty="0" smtClean="0"/>
              <a:t>Selo Guarapiranga – os agricultores que aderirem ao Protocolo, iniciando sua adequação, poderão usar o Selo de Indicação de Procedência Guarapiranga, como forma de divulgação e incentivo aos seus produtos.</a:t>
            </a:r>
            <a:endParaRPr lang="pt-BR" sz="1600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398145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5256584" cy="720080"/>
          </a:xfrm>
        </p:spPr>
        <p:txBody>
          <a:bodyPr>
            <a:noAutofit/>
          </a:bodyPr>
          <a:lstStyle/>
          <a:p>
            <a:r>
              <a:rPr lang="pt-BR" sz="2400" dirty="0" smtClean="0"/>
              <a:t>Agricultura familiar </a:t>
            </a:r>
            <a:r>
              <a:rPr lang="pt-BR" sz="2400" dirty="0" err="1" smtClean="0"/>
              <a:t>agroecológica</a:t>
            </a:r>
            <a:endParaRPr lang="pt-BR" sz="24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64088" y="1484784"/>
            <a:ext cx="3383280" cy="4617720"/>
          </a:xfrm>
        </p:spPr>
        <p:txBody>
          <a:bodyPr>
            <a:normAutofit fontScale="92500" lnSpcReduction="10000"/>
          </a:bodyPr>
          <a:lstStyle/>
          <a:p>
            <a:r>
              <a:rPr lang="pt-BR" sz="2000" dirty="0" smtClean="0"/>
              <a:t>402 agricultores cadastrados: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311 na Zona Sul</a:t>
            </a:r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50 na Zona Leste</a:t>
            </a:r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41 na Zona Norte/Noroeste</a:t>
            </a:r>
          </a:p>
          <a:p>
            <a:endParaRPr lang="pt-BR" dirty="0" smtClean="0"/>
          </a:p>
          <a:p>
            <a:r>
              <a:rPr lang="pt-BR" sz="2000" dirty="0" smtClean="0"/>
              <a:t>Locais de atendimento ao agricultor: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Estruturação da Casa de Agricultura Ecológica Sul - Parelheiros</a:t>
            </a:r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Criação da Casa de Agricultura Ecológica Leste – São Mateus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pic>
        <p:nvPicPr>
          <p:cNvPr id="7" name="Espaço Reservado para Conteúdo 6" descr="809700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009855"/>
            <a:ext cx="5102225" cy="33843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4320480" cy="864096"/>
          </a:xfrm>
        </p:spPr>
        <p:txBody>
          <a:bodyPr>
            <a:normAutofit/>
          </a:bodyPr>
          <a:lstStyle/>
          <a:p>
            <a:r>
              <a:rPr lang="pt-BR" sz="2400" dirty="0" smtClean="0"/>
              <a:t>Projeto Natal Sustentável</a:t>
            </a:r>
            <a:endParaRPr lang="pt-BR" sz="24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64088" y="1484784"/>
            <a:ext cx="3383280" cy="461772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Projeto de incentivo à venda direta de plantas ornamentais entre o produtor e o consumidor, possibilitando melhor renda aos agricultores que aderiram ao Protocolo de Boas Práticas Agrícolas e Ambientais: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Preço justo</a:t>
            </a:r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Conversão </a:t>
            </a:r>
            <a:r>
              <a:rPr lang="pt-BR" sz="2000" dirty="0" err="1" smtClean="0"/>
              <a:t>agroecológica</a:t>
            </a: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Manutenção do agricultor em suas terras</a:t>
            </a:r>
            <a:endParaRPr lang="pt-BR" sz="2000" dirty="0"/>
          </a:p>
        </p:txBody>
      </p:sp>
      <p:pic>
        <p:nvPicPr>
          <p:cNvPr id="5" name="Espaço Reservado para Conteúdo 4" descr="809700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2009855"/>
            <a:ext cx="5102225" cy="33843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5256584" cy="1008112"/>
          </a:xfrm>
        </p:spPr>
        <p:txBody>
          <a:bodyPr>
            <a:normAutofit/>
          </a:bodyPr>
          <a:lstStyle/>
          <a:p>
            <a:r>
              <a:rPr lang="pt-BR" sz="2000" dirty="0" smtClean="0"/>
              <a:t>Feiras Municipais de Alimentos Orgânicos:</a:t>
            </a:r>
            <a:br>
              <a:rPr lang="pt-BR" sz="2000" dirty="0" smtClean="0"/>
            </a:br>
            <a:r>
              <a:rPr lang="pt-BR" sz="2000" dirty="0" smtClean="0"/>
              <a:t>a evolução</a:t>
            </a:r>
            <a:endParaRPr lang="pt-BR" sz="20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>
          <a:xfrm>
            <a:off x="5436096" y="1628800"/>
            <a:ext cx="3383280" cy="461772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2001 – Portaria 161, SEMAB : permite a venda de alimentos orgânicos numa única feira específica</a:t>
            </a:r>
          </a:p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2007 – Portaria 99, ABAST : cria feiras específicas de produtos orgânicos:</a:t>
            </a:r>
          </a:p>
          <a:p>
            <a:r>
              <a:rPr lang="pt-BR" sz="1800" dirty="0" smtClean="0">
                <a:latin typeface="Georgia" pitchFamily="18" charset="0"/>
              </a:rPr>
              <a:t>Zona Sul: Rua São Benedito, quinta-feira</a:t>
            </a:r>
          </a:p>
          <a:p>
            <a:r>
              <a:rPr lang="pt-BR" sz="1800" dirty="0" smtClean="0">
                <a:latin typeface="Georgia" pitchFamily="18" charset="0"/>
              </a:rPr>
              <a:t>Centro: Mercadão, sábado</a:t>
            </a:r>
          </a:p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2010 – Portaria 04, ABAST: permite a inclusão de barracas de alimentos orgânicos nas feiras convencionais:</a:t>
            </a:r>
          </a:p>
          <a:p>
            <a:r>
              <a:rPr lang="pt-BR" sz="1800" dirty="0" smtClean="0">
                <a:latin typeface="Georgia" pitchFamily="18" charset="0"/>
              </a:rPr>
              <a:t>Zona Oeste: Pacaembu, quintas e sábados</a:t>
            </a:r>
          </a:p>
          <a:p>
            <a:r>
              <a:rPr lang="pt-BR" sz="1800" dirty="0" smtClean="0">
                <a:latin typeface="Georgia" pitchFamily="18" charset="0"/>
              </a:rPr>
              <a:t>Zona Sul: </a:t>
            </a:r>
            <a:r>
              <a:rPr lang="pt-BR" sz="1800" dirty="0" err="1" smtClean="0">
                <a:latin typeface="Georgia" pitchFamily="18" charset="0"/>
              </a:rPr>
              <a:t>Tutóia</a:t>
            </a:r>
            <a:endParaRPr lang="pt-BR" sz="1800" dirty="0" smtClean="0">
              <a:latin typeface="Georgia" pitchFamily="18" charset="0"/>
            </a:endParaRPr>
          </a:p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5" name="Espaço Reservado para Conteúdo 4" descr="DSC0368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132856"/>
            <a:ext cx="5102225" cy="38266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80728"/>
            <a:ext cx="5760640" cy="639026"/>
          </a:xfrm>
        </p:spPr>
        <p:txBody>
          <a:bodyPr>
            <a:normAutofit/>
          </a:bodyPr>
          <a:lstStyle/>
          <a:p>
            <a:r>
              <a:rPr lang="pt-BR" sz="2400" dirty="0" smtClean="0"/>
              <a:t>Orgânicos em Mercados Municipais</a:t>
            </a:r>
            <a:endParaRPr lang="pt-BR" sz="24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508104" y="1484784"/>
            <a:ext cx="3239264" cy="4104456"/>
          </a:xfrm>
        </p:spPr>
        <p:txBody>
          <a:bodyPr/>
          <a:lstStyle/>
          <a:p>
            <a:endParaRPr lang="pt-BR" sz="2000" dirty="0" smtClean="0"/>
          </a:p>
          <a:p>
            <a:r>
              <a:rPr lang="pt-BR" sz="2000" dirty="0" smtClean="0"/>
              <a:t>Incentivo à comercialização de produtos orgânicos em Mercados Municipais:</a:t>
            </a:r>
          </a:p>
          <a:p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Mercadão Paulistano</a:t>
            </a:r>
          </a:p>
          <a:p>
            <a:pPr>
              <a:buFont typeface="Wingdings" pitchFamily="2" charset="2"/>
              <a:buChar char="ü"/>
            </a:pPr>
            <a:r>
              <a:rPr lang="pt-BR" sz="2000" dirty="0" err="1" smtClean="0"/>
              <a:t>Kinjo</a:t>
            </a:r>
            <a:r>
              <a:rPr lang="pt-BR" sz="2000" dirty="0" smtClean="0"/>
              <a:t> </a:t>
            </a:r>
            <a:r>
              <a:rPr lang="pt-BR" sz="2000" dirty="0" err="1" smtClean="0"/>
              <a:t>Yamato</a:t>
            </a:r>
            <a:endParaRPr lang="pt-BR" sz="2000" dirty="0" smtClean="0"/>
          </a:p>
          <a:p>
            <a:pPr>
              <a:buFont typeface="Wingdings" pitchFamily="2" charset="2"/>
              <a:buChar char="ü"/>
            </a:pPr>
            <a:r>
              <a:rPr lang="pt-BR" sz="2000" dirty="0" smtClean="0"/>
              <a:t>Mercado do Tucuruvi</a:t>
            </a:r>
          </a:p>
          <a:p>
            <a:endParaRPr lang="pt-BR" dirty="0"/>
          </a:p>
        </p:txBody>
      </p:sp>
      <p:pic>
        <p:nvPicPr>
          <p:cNvPr id="5" name="Espaço Reservado para Conteúdo 4" descr="DSC0767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788716"/>
            <a:ext cx="5102225" cy="38266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836712"/>
            <a:ext cx="4968552" cy="792088"/>
          </a:xfrm>
        </p:spPr>
        <p:txBody>
          <a:bodyPr>
            <a:normAutofit/>
          </a:bodyPr>
          <a:lstStyle/>
          <a:p>
            <a:r>
              <a:rPr lang="pt-BR" sz="2400" dirty="0" smtClean="0"/>
              <a:t>Merenda Estadual Orgânica</a:t>
            </a:r>
            <a:endParaRPr lang="pt-BR" sz="24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pt-BR" sz="1800" dirty="0" smtClean="0">
                <a:latin typeface="Georgia" pitchFamily="18" charset="0"/>
              </a:rPr>
              <a:t>Projeto piloto em desenvolvimento na Região de Parelheiros, objetiva viabilizar a venda direta do agricultor para as Escolas Estaduais da região:</a:t>
            </a:r>
          </a:p>
          <a:p>
            <a:endParaRPr lang="pt-BR" sz="1800" dirty="0">
              <a:latin typeface="Georgia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Produto local</a:t>
            </a:r>
          </a:p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Alimento saudável e fresco</a:t>
            </a:r>
          </a:p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Desenvolvimento regional</a:t>
            </a:r>
          </a:p>
          <a:p>
            <a:pPr>
              <a:buFont typeface="Wingdings" pitchFamily="2" charset="2"/>
              <a:buChar char="ü"/>
            </a:pPr>
            <a:r>
              <a:rPr lang="pt-BR" sz="1800" dirty="0" smtClean="0">
                <a:latin typeface="Georgia" pitchFamily="18" charset="0"/>
              </a:rPr>
              <a:t>Educação ambiental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5" name="Espaço Reservado para Conteúdo 4" descr="DSC0368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788716"/>
            <a:ext cx="5102225" cy="38266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1143000"/>
          </a:xfrm>
        </p:spPr>
        <p:txBody>
          <a:bodyPr/>
          <a:lstStyle/>
          <a:p>
            <a:pPr algn="ctr"/>
            <a:r>
              <a:rPr lang="pt-BR" dirty="0" smtClean="0"/>
              <a:t>Obrigado!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212976"/>
            <a:ext cx="5719939" cy="2592288"/>
          </a:xfrm>
          <a:prstGeom prst="rect">
            <a:avLst/>
          </a:prstGeom>
          <a:solidFill>
            <a:srgbClr val="808080">
              <a:alpha val="0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155</TotalTime>
  <Words>387</Words>
  <Application>Microsoft Office PowerPoint</Application>
  <PresentationFormat>Apresentação na tela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Urbano</vt:lpstr>
      <vt:lpstr>Produção e comercialização de produtos orgânicos</vt:lpstr>
      <vt:lpstr>Programa Agricultura Limpa</vt:lpstr>
      <vt:lpstr>A agricultura paulistana</vt:lpstr>
      <vt:lpstr>Agricultura familiar agroecológica</vt:lpstr>
      <vt:lpstr>Projeto Natal Sustentável</vt:lpstr>
      <vt:lpstr>Feiras Municipais de Alimentos Orgânicos: a evolução</vt:lpstr>
      <vt:lpstr>Orgânicos em Mercados Municipais</vt:lpstr>
      <vt:lpstr>Merenda Estadual Orgânica</vt:lpstr>
      <vt:lpstr>Obrigado!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Produção e comercialização de produtos orgânicos</dc:title>
  <dc:creator>Nadiella Monteiro</dc:creator>
  <cp:lastModifiedBy>Nadiella Monteiro</cp:lastModifiedBy>
  <cp:revision>19</cp:revision>
  <dcterms:created xsi:type="dcterms:W3CDTF">2011-02-28T17:39:54Z</dcterms:created>
  <dcterms:modified xsi:type="dcterms:W3CDTF">2011-02-28T21:20:35Z</dcterms:modified>
</cp:coreProperties>
</file>