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59" r:id="rId5"/>
    <p:sldId id="263" r:id="rId6"/>
    <p:sldId id="260" r:id="rId7"/>
    <p:sldId id="269" r:id="rId8"/>
    <p:sldId id="268" r:id="rId9"/>
    <p:sldId id="270" r:id="rId10"/>
    <p:sldId id="261" r:id="rId11"/>
    <p:sldId id="264" r:id="rId12"/>
    <p:sldId id="265" r:id="rId13"/>
    <p:sldId id="266" r:id="rId14"/>
    <p:sldId id="271" r:id="rId15"/>
    <p:sldId id="272" r:id="rId16"/>
    <p:sldId id="273" r:id="rId17"/>
    <p:sldId id="276" r:id="rId18"/>
    <p:sldId id="278" r:id="rId19"/>
    <p:sldId id="275" r:id="rId20"/>
    <p:sldId id="279" r:id="rId21"/>
    <p:sldId id="277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0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t-B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 no ícone para adicionar uma imagem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31CF39B-F98D-44B7-992E-3FBC62988264}" type="datetimeFigureOut">
              <a:rPr lang="pt-BR" smtClean="0"/>
              <a:pPr/>
              <a:t>17/11/2011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3F45935-5009-4E9C-ACDE-201AACF3798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3.bp.blogspot.com/_6xZJVWnacNs/SmWa1jgxekI/AAAAAAAABpQ/z-vt9C7dC5o/s1600-h/Abra%C3%A7o+Baoba_Foto+Jean+Lopes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1.bp.blogspot.com/_6xZJVWnacNs/SojPZ6hPZ8I/AAAAAAAABvA/r7MazPxDwJk/s1600-h/DSC_6762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1.bp.blogspot.com/_6xZJVWnacNs/TPq_w9E1-FI/AAAAAAAAC-M/1PliDu6tCpk/s1600/DSC_5113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Seminário Nacional Formação de Conselheiros em Economia Solidária</a:t>
            </a:r>
            <a:endParaRPr lang="pt-BR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Espaço Reservado para Conteúdo 3" descr="P10403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928802"/>
            <a:ext cx="8143932" cy="450059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75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Prefeitura de Assu-RN</a:t>
            </a:r>
            <a:endParaRPr lang="pt-BR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Espaço Reservado para Conteúdo 3" descr="prefeitura do ass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928802"/>
            <a:ext cx="5500726" cy="395433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ector de seta reta 4"/>
          <p:cNvCxnSpPr/>
          <p:nvPr/>
        </p:nvCxnSpPr>
        <p:spPr>
          <a:xfrm rot="10800000">
            <a:off x="1643063" y="1143000"/>
            <a:ext cx="2357437" cy="1143000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428625" y="571500"/>
            <a:ext cx="1571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4000" b="1">
                <a:solidFill>
                  <a:schemeClr val="bg1"/>
                </a:solidFill>
              </a:rPr>
              <a:t>AÇU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Conselho Municipal de Assistência Social -  CMAS</a:t>
            </a:r>
            <a:endParaRPr lang="pt-BR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85870" y="1600200"/>
            <a:ext cx="8229600" cy="9001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4000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Lei Número 298, de 22.12.2009</a:t>
            </a:r>
          </a:p>
          <a:p>
            <a:pPr algn="just"/>
            <a:endParaRPr lang="pt-BR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5786" y="2500306"/>
            <a:ext cx="75724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9º - O controle social é o exercício democrático de acompanhamento da gestão e avaliação da Política de Assistência Social, do Plano Plurianual de Assistência Social e dos recursos financeiros destinados a sua implementação, sendo uma das formas de exercício desse controle zelar pela ampliação e qualidade da rede de serviços sócio-assistenciais para todos os destinatários da Política.</a:t>
            </a:r>
          </a:p>
          <a:p>
            <a:pPr algn="just"/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http://lh5.ggpht.com/_PAyNpVczM9k/R0NSUkZbtZI/AAAAAAAAAc8/6zgQFcHKm5w/cano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Comissão de Gestão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                 </a:t>
            </a: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Na Secretaria foi criada uma comissão de gestão para acompanhar todos os projetos de política pública nas três esferas de governo;</a:t>
            </a:r>
          </a:p>
          <a:p>
            <a:pPr algn="just">
              <a:buNone/>
            </a:pP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                           Essa comissão é composta pela secretária e por cinco coordenadores dos projetos CRAS I e II, </a:t>
            </a:r>
            <a:r>
              <a:rPr lang="pt-BR" sz="2600" b="1" dirty="0" err="1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Projovem</a:t>
            </a: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 Adolescente, PETI , Habitação e </a:t>
            </a:r>
            <a:r>
              <a:rPr lang="pt-BR" sz="2600" b="1" dirty="0" err="1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Alimentassu</a:t>
            </a: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.</a:t>
            </a:r>
            <a:endParaRPr lang="pt-BR" sz="2600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http://www.rosalbaciarlini.com.br/aspern/_upimgs/fck/Ponte%20em%20Assu%20-%20GS2009_80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Monitoramento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t-BR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* Observação no registro regular das atividades do Projeto ou Ação;</a:t>
            </a:r>
          </a:p>
          <a:p>
            <a:pPr algn="just">
              <a:buNone/>
            </a:pPr>
            <a:endParaRPr lang="pt-BR" sz="2600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just">
              <a:buNone/>
            </a:pPr>
            <a:r>
              <a:rPr lang="pt-BR" sz="26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* Checar o trabalho através de relatórios, registros e cadastros;</a:t>
            </a:r>
          </a:p>
          <a:p>
            <a:pPr algn="just">
              <a:buNone/>
            </a:pPr>
            <a:endParaRPr lang="pt-BR" sz="2600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pPr algn="just">
              <a:buNone/>
            </a:pP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* Retornar as informações do Projeto aos seus colaboradores, </a:t>
            </a:r>
            <a:r>
              <a:rPr lang="pt-BR" sz="2600" b="1" dirty="0" err="1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implementadores</a:t>
            </a: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, fiscalizadores  e beneficiários;</a:t>
            </a:r>
            <a:b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</a:br>
            <a:endParaRPr lang="pt-BR" sz="2600" b="1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pPr algn="just">
              <a:buNone/>
            </a:pPr>
            <a:r>
              <a:rPr lang="pt-BR" sz="2600" b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* Analisar as informações para que, caso seja necessário,   modificá-las.</a:t>
            </a:r>
          </a:p>
          <a:p>
            <a:pPr algn="just">
              <a:buNone/>
            </a:pPr>
            <a:endParaRPr lang="pt-BR" sz="2600" b="1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BLOGGER_PHOTO_ID_5360861176310889026" descr="http://3.bp.blogspot.com/_6xZJVWnacNs/SmWa1jgxekI/AAAAAAAABpQ/z-vt9C7dC5o/s400/Abra%C3%A7o+Baoba_Foto+Jean+Lope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00052" y="274638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Avaliação</a:t>
            </a:r>
            <a:endParaRPr lang="pt-BR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785786" y="1785926"/>
            <a:ext cx="778674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2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Avaliar exige um repensar sobre a organização estrutural do projeto: se esta deve ser organizada sob a ótica do conselho ou da gestão.</a:t>
            </a: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É fundamental que pensemos sobre a articulação entre o projeto de sociedade que defendemos, as ações realizadas pela instituição que promove o desenvolvimento e o processo de avaliação. Ela deve ser parte integrante do projeto de desenvolvimento do Vale e não está dissociada do projeto de sociedade que queremos construir.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14348" y="1021565"/>
            <a:ext cx="80010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pt-BR" sz="2600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	São muitos os limites apresentados na forma como avaliamos. É preciso buscar formas de superação desses problemas ainda existentes.</a:t>
            </a: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pPr algn="just">
              <a:buNone/>
            </a:pPr>
            <a:r>
              <a:rPr lang="pt-BR" sz="2600" b="1" dirty="0" smtClean="0">
                <a:solidFill>
                  <a:srgbClr val="000000"/>
                </a:solidFill>
              </a:rPr>
              <a:t>Determinantes da avaliação:</a:t>
            </a:r>
          </a:p>
          <a:p>
            <a:pPr algn="just">
              <a:buNone/>
            </a:pPr>
            <a:endParaRPr lang="pt-BR" sz="2600" b="1" dirty="0" smtClean="0">
              <a:solidFill>
                <a:srgbClr val="000000"/>
              </a:solidFill>
            </a:endParaRPr>
          </a:p>
          <a:p>
            <a:pPr algn="just">
              <a:buFontTx/>
              <a:buChar char="-"/>
            </a:pPr>
            <a:r>
              <a:rPr lang="pt-BR" sz="2600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Aspectos ideológicos;</a:t>
            </a:r>
          </a:p>
          <a:p>
            <a:pPr algn="just">
              <a:buFontTx/>
              <a:buChar char="-"/>
            </a:pPr>
            <a:r>
              <a:rPr lang="pt-BR" sz="2600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Aspectos políticos;</a:t>
            </a:r>
          </a:p>
          <a:p>
            <a:pPr algn="just">
              <a:buFontTx/>
              <a:buChar char="-"/>
            </a:pPr>
            <a:r>
              <a:rPr lang="pt-BR" sz="2600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Aspectos estruturais;</a:t>
            </a:r>
          </a:p>
          <a:p>
            <a:pPr algn="just">
              <a:buFontTx/>
              <a:buChar char="-"/>
            </a:pPr>
            <a:r>
              <a:rPr lang="pt-BR" sz="2600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Aspectos culturais.</a:t>
            </a:r>
            <a:endParaRPr lang="pt-BR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00100" y="714356"/>
            <a:ext cx="74295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 consideramos esses aspectos, envolvemo-nos com algumas questões:</a:t>
            </a: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-Que cidadãos queremos formar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just">
              <a:buNone/>
            </a:pPr>
            <a:endParaRPr lang="en-US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sociedade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queremos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construir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just">
              <a:buNone/>
            </a:pPr>
            <a:endParaRPr lang="en-US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valores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defendemos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just">
              <a:buNone/>
            </a:pPr>
            <a:endParaRPr lang="en-US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Avaliar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600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en-US" sz="2600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pt-BR" sz="2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BLOGGER_PHOTO_ID_5370770599751673794" descr="http://1.bp.blogspot.com/_6xZJVWnacNs/SojPZ6hPZ8I/AAAAAAAABvA/r7MazPxDwJk/s400/DSC_676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71538" y="428604"/>
            <a:ext cx="7429552" cy="8371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Projetos em Andamento na SMDSH</a:t>
            </a: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3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.Projeto Lixão – Transformando Realidades, consolidando cidadania.</a:t>
            </a: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2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22 famílias cadastradas</a:t>
            </a:r>
          </a:p>
          <a:p>
            <a:pPr algn="just">
              <a:buNone/>
            </a:pPr>
            <a:r>
              <a:rPr lang="pt-BR" sz="2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Ações imediatas: Cesta básica, cursos de inclusão produtiva (arranjos florais), atendimento psicossocial e sócio-educativo.</a:t>
            </a:r>
          </a:p>
          <a:p>
            <a:pPr algn="just">
              <a:buNone/>
            </a:pPr>
            <a:endParaRPr lang="pt-BR" sz="2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28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Avaliação:</a:t>
            </a:r>
          </a:p>
          <a:p>
            <a:pPr algn="just">
              <a:buNone/>
            </a:pPr>
            <a:r>
              <a:rPr lang="pt-BR" sz="24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Visitas domiciliares, atendimento quinzenal, freqüência nas reuniões</a:t>
            </a:r>
            <a:endParaRPr lang="pt-BR" sz="24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3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Desafio: Organizar uma associação para a ECOSOL</a:t>
            </a: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2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71472" y="285728"/>
            <a:ext cx="785818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2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Projeto CRAS I e II</a:t>
            </a:r>
          </a:p>
          <a:p>
            <a:pPr algn="just">
              <a:buNone/>
            </a:pPr>
            <a:r>
              <a:rPr lang="pt-BR" sz="28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Casas dos Idosos</a:t>
            </a:r>
          </a:p>
          <a:p>
            <a:pPr algn="just">
              <a:buNone/>
            </a:pPr>
            <a:r>
              <a:rPr lang="pt-BR" sz="28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pt-BR" sz="2800" b="1" dirty="0" err="1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Projovem</a:t>
            </a:r>
            <a:r>
              <a:rPr lang="pt-BR" sz="28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Adolescente</a:t>
            </a:r>
          </a:p>
          <a:p>
            <a:pPr algn="just">
              <a:buNone/>
            </a:pPr>
            <a:r>
              <a:rPr lang="pt-BR" sz="2800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.PETI</a:t>
            </a:r>
            <a:endParaRPr lang="pt-BR" sz="3200" b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Projovem</a:t>
            </a:r>
            <a:r>
              <a:rPr lang="pt-B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atendimento aos jovens de 15 a 18 anos</a:t>
            </a:r>
          </a:p>
          <a:p>
            <a:pPr algn="just">
              <a:buNone/>
            </a:pP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Dividido em dois ciclos</a:t>
            </a:r>
          </a:p>
          <a:p>
            <a:pPr algn="just">
              <a:buNone/>
            </a:pP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Ciclo I – Trabalha com temas transversais, preparação direitos humanos e sua vivência em sociedade;</a:t>
            </a:r>
          </a:p>
          <a:p>
            <a:pPr algn="just">
              <a:buNone/>
            </a:pP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Ciclo II – Preparação para o mercado de trabalho.</a:t>
            </a:r>
          </a:p>
          <a:p>
            <a:pPr algn="just">
              <a:buNone/>
            </a:pP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pt-B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Cursos:</a:t>
            </a: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cabeleireiro, informática, elaboração de projetos, recepcionista, técnicas de vendas, encanador hidráulico, artesanato(ficha da bananeira e milho), biju, corte e costura ,etc.</a:t>
            </a:r>
          </a:p>
          <a:p>
            <a:pPr algn="just">
              <a:buNone/>
            </a:pPr>
            <a:endParaRPr lang="pt-BR" b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Monitoramento: </a:t>
            </a: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acompanhar as famílias, avaliar o desenvolvimento da geração de renda inserindo quando possível no mercado de trabalho – alguns tornam-se instrutores de novos cursos.</a:t>
            </a:r>
          </a:p>
          <a:p>
            <a:pPr algn="just">
              <a:buNone/>
            </a:pPr>
            <a:endParaRPr lang="pt-BR" b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Avaliação:</a:t>
            </a: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Através de questionário, contatos com instrutores e equipe como também na comunidade.</a:t>
            </a:r>
          </a:p>
          <a:p>
            <a:pPr algn="just">
              <a:buNone/>
            </a:pPr>
            <a:r>
              <a:rPr lang="pt-BR" b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endParaRPr lang="pt-BR" b="1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BLOGGER_PHOTO_ID_5546956738809690194" descr="http://1.bp.blogspot.com/_6xZJVWnacNs/TPq_w9E1-FI/AAAAAAAAC-M/1PliDu6tCpk/s400/DSC_5113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71472" y="214290"/>
            <a:ext cx="821537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Cont....</a:t>
            </a: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30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3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Habitação</a:t>
            </a:r>
            <a:r>
              <a:rPr lang="pt-BR" sz="3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pt-BR" sz="24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Através de cadastro e levantamento do perfil social para receber a casa. Após receber existe o acompanhamento durante 30 dias para avaliar da família.</a:t>
            </a:r>
          </a:p>
          <a:p>
            <a:pPr algn="just">
              <a:buNone/>
            </a:pPr>
            <a:endParaRPr lang="pt-BR" sz="24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2400" b="1" i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Alimentassu</a:t>
            </a:r>
            <a:r>
              <a:rPr lang="pt-BR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Cesta básica (1.420), doadas as pessoas com situação de vulnerabilidade.</a:t>
            </a:r>
          </a:p>
          <a:p>
            <a:pPr algn="just">
              <a:buNone/>
            </a:pPr>
            <a:endParaRPr lang="pt-BR" sz="24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pt-BR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Vale-Cidadão</a:t>
            </a:r>
            <a:r>
              <a:rPr lang="pt-BR" sz="24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distribuição de vales no R$ 39,00 para alimentação as pessoas do Bolsa famílias que ainda estão em estado de vulnerabilidade social.</a:t>
            </a: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2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Avaliação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                                         </a:t>
            </a:r>
            <a:r>
              <a:rPr lang="pt-BR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Existe uma integração entre os projetos e ações com reuniões periódicas com os coordenadores, a secretária para apresentação de relatórios de avaliação e discussão dos desafios e problemas existentes naquele período.</a:t>
            </a:r>
          </a:p>
          <a:p>
            <a:pPr>
              <a:buNone/>
            </a:pPr>
            <a:r>
              <a:rPr lang="pt-BR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                                        Os representantes levam esses resultados para as reuniões do Conselho para referendo e validação.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00100" y="1678908"/>
            <a:ext cx="74295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i="1" dirty="0" smtClean="0">
                <a:solidFill>
                  <a:schemeClr val="tx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........</a:t>
            </a:r>
            <a:endParaRPr lang="pt-BR" sz="2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3" descr="http://noticias.digi.com.br/files/noticias/assu%20junin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Mensagem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5206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b="1" i="1" dirty="0" smtClean="0">
                <a:solidFill>
                  <a:srgbClr val="FFFFFF"/>
                </a:solidFill>
              </a:rPr>
              <a:t>                       Considero a quantidade de reflexões feitas e as experiências realizadas que se ligaram e se transformaram em outras situações muito significativas, já que foram registradas, discutidas, refletidas, socializadas, construídas, revistas e aplicadas com sucesso nesse processo </a:t>
            </a:r>
            <a:r>
              <a:rPr lang="pt-BR" b="1" i="1" dirty="0" smtClean="0">
                <a:solidFill>
                  <a:srgbClr val="FFFFFF"/>
                </a:solidFill>
              </a:rPr>
              <a:t>de construção e </a:t>
            </a:r>
            <a:r>
              <a:rPr lang="pt-BR" b="1" i="1" dirty="0" smtClean="0">
                <a:solidFill>
                  <a:srgbClr val="FFFFFF"/>
                </a:solidFill>
              </a:rPr>
              <a:t>avaliação. E também dizer que a vontade de  desenvolver nosso município através da educação deve conceber aos cidadãos a consciência que todos nós somos seres históricos, críticos e atuantes que, em nossas relações transformamos e somos transformados.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71472" y="2285992"/>
            <a:ext cx="81439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8800" b="1" i="1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Obrigada!!!!!!!!</a:t>
            </a:r>
            <a:endParaRPr lang="pt-BR" sz="8800" b="1" i="1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2600" dirty="0" smtClean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2600" dirty="0">
              <a:solidFill>
                <a:schemeClr val="tx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pice">
  <a:themeElements>
    <a:clrScheme name="Personalizada 4">
      <a:dk1>
        <a:srgbClr val="FF2A7D"/>
      </a:dk1>
      <a:lt1>
        <a:srgbClr val="FF8EBA"/>
      </a:lt1>
      <a:dk2>
        <a:srgbClr val="EB0063"/>
      </a:dk2>
      <a:lt2>
        <a:srgbClr val="D519FF"/>
      </a:lt2>
      <a:accent1>
        <a:srgbClr val="D519FF"/>
      </a:accent1>
      <a:accent2>
        <a:srgbClr val="E40059"/>
      </a:accent2>
      <a:accent3>
        <a:srgbClr val="9C007F"/>
      </a:accent3>
      <a:accent4>
        <a:srgbClr val="E575FF"/>
      </a:accent4>
      <a:accent5>
        <a:srgbClr val="FF1B97"/>
      </a:accent5>
      <a:accent6>
        <a:srgbClr val="D519FF"/>
      </a:accent6>
      <a:hlink>
        <a:srgbClr val="FFAFD1"/>
      </a:hlink>
      <a:folHlink>
        <a:srgbClr val="FF79C2"/>
      </a:folHlink>
    </a:clrScheme>
    <a:fontScheme name="Áp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p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155</TotalTime>
  <Words>627</Words>
  <Application>Microsoft Office PowerPoint</Application>
  <PresentationFormat>Apresentação na tela (4:3)</PresentationFormat>
  <Paragraphs>84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Ápice</vt:lpstr>
      <vt:lpstr>Seminário Nacional Formação de Conselheiros em Economia Solidária</vt:lpstr>
      <vt:lpstr>Prefeitura de Assu-RN</vt:lpstr>
      <vt:lpstr>Slide 3</vt:lpstr>
      <vt:lpstr>Conselho Municipal de Assistência Social -  CMAS</vt:lpstr>
      <vt:lpstr>Slide 5</vt:lpstr>
      <vt:lpstr>Comissão de Gestão</vt:lpstr>
      <vt:lpstr>Slide 7</vt:lpstr>
      <vt:lpstr>Monitoramento</vt:lpstr>
      <vt:lpstr>Slide 9</vt:lpstr>
      <vt:lpstr>Avaliação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Avaliação</vt:lpstr>
      <vt:lpstr>Slide 19</vt:lpstr>
      <vt:lpstr>Mensagem</vt:lpstr>
      <vt:lpstr>Slide 21</vt:lpstr>
    </vt:vector>
  </TitlesOfParts>
  <Company>IB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Cliente</dc:creator>
  <cp:lastModifiedBy>Cliente</cp:lastModifiedBy>
  <cp:revision>21</cp:revision>
  <dcterms:created xsi:type="dcterms:W3CDTF">2011-11-14T16:49:09Z</dcterms:created>
  <dcterms:modified xsi:type="dcterms:W3CDTF">2011-11-17T10:09:01Z</dcterms:modified>
</cp:coreProperties>
</file>