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3" r:id="rId2"/>
    <p:sldId id="27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15" autoAdjust="0"/>
  </p:normalViewPr>
  <p:slideViewPr>
    <p:cSldViewPr>
      <p:cViewPr varScale="1">
        <p:scale>
          <a:sx n="47" d="100"/>
          <a:sy n="47" d="100"/>
        </p:scale>
        <p:origin x="-61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97652-022B-445F-99AE-72A63AAF3B29}" type="datetimeFigureOut">
              <a:rPr lang="pt-BR" smtClean="0"/>
              <a:pPr/>
              <a:t>21/10/2011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09F89-CECF-4614-826F-1D6EA2286A3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1638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58ACE97-3728-4EB7-9B89-18E72E57C1C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741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9A007E4-8D71-4F13-9F41-8466B2CB45F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13</a:t>
            </a:fld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14</a:t>
            </a:fld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16</a:t>
            </a:fld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17</a:t>
            </a:fld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109F89-CECF-4614-826F-1D6EA2286A35}" type="slidenum">
              <a:rPr lang="pt-BR" smtClean="0"/>
              <a:pPr/>
              <a:t>18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4AB7-4B48-41C1-9239-AB0639791D83}" type="datetimeFigureOut">
              <a:rPr lang="pt-BR" smtClean="0"/>
              <a:pPr/>
              <a:t>21/10/2011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85481-5781-4769-9922-99DAF1ECD97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4AB7-4B48-41C1-9239-AB0639791D83}" type="datetimeFigureOut">
              <a:rPr lang="pt-BR" smtClean="0"/>
              <a:pPr/>
              <a:t>21/10/2011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85481-5781-4769-9922-99DAF1ECD97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4AB7-4B48-41C1-9239-AB0639791D83}" type="datetimeFigureOut">
              <a:rPr lang="pt-BR" smtClean="0"/>
              <a:pPr/>
              <a:t>21/10/2011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85481-5781-4769-9922-99DAF1ECD97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4AB7-4B48-41C1-9239-AB0639791D83}" type="datetimeFigureOut">
              <a:rPr lang="pt-BR" smtClean="0"/>
              <a:pPr/>
              <a:t>21/10/2011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85481-5781-4769-9922-99DAF1ECD97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4AB7-4B48-41C1-9239-AB0639791D83}" type="datetimeFigureOut">
              <a:rPr lang="pt-BR" smtClean="0"/>
              <a:pPr/>
              <a:t>21/10/2011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85481-5781-4769-9922-99DAF1ECD97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4AB7-4B48-41C1-9239-AB0639791D83}" type="datetimeFigureOut">
              <a:rPr lang="pt-BR" smtClean="0"/>
              <a:pPr/>
              <a:t>21/10/2011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85481-5781-4769-9922-99DAF1ECD97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4AB7-4B48-41C1-9239-AB0639791D83}" type="datetimeFigureOut">
              <a:rPr lang="pt-BR" smtClean="0"/>
              <a:pPr/>
              <a:t>21/10/2011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85481-5781-4769-9922-99DAF1ECD97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4AB7-4B48-41C1-9239-AB0639791D83}" type="datetimeFigureOut">
              <a:rPr lang="pt-BR" smtClean="0"/>
              <a:pPr/>
              <a:t>21/10/2011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85481-5781-4769-9922-99DAF1ECD97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4AB7-4B48-41C1-9239-AB0639791D83}" type="datetimeFigureOut">
              <a:rPr lang="pt-BR" smtClean="0"/>
              <a:pPr/>
              <a:t>21/10/2011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85481-5781-4769-9922-99DAF1ECD97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4AB7-4B48-41C1-9239-AB0639791D83}" type="datetimeFigureOut">
              <a:rPr lang="pt-BR" smtClean="0"/>
              <a:pPr/>
              <a:t>21/10/2011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85481-5781-4769-9922-99DAF1ECD97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A4AB7-4B48-41C1-9239-AB0639791D83}" type="datetimeFigureOut">
              <a:rPr lang="pt-BR" smtClean="0"/>
              <a:pPr/>
              <a:t>21/10/2011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85481-5781-4769-9922-99DAF1ECD97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A4AB7-4B48-41C1-9239-AB0639791D83}" type="datetimeFigureOut">
              <a:rPr lang="pt-BR" smtClean="0"/>
              <a:pPr/>
              <a:t>21/10/2011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85481-5781-4769-9922-99DAF1ECD97D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>
              <a:latin typeface="Calibri" pitchFamily="34" charset="0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28600"/>
            <a:ext cx="8534400" cy="6096000"/>
          </a:xfrm>
        </p:spPr>
        <p:txBody>
          <a:bodyPr rtlCol="0">
            <a:noAutofit/>
          </a:bodyPr>
          <a:lstStyle/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pt-BR" sz="4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pt-BR" sz="4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t-B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Escola Centro-Oeste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t-B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de Formação da CUT – Apolônio de Carvalho </a:t>
            </a:r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pt-BR" sz="4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  <a:p>
            <a:pPr marL="274320" indent="-274320" algn="r" fontAlgn="auto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t-B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Centro de Formação em Economia Solidária da região Centro-Oeste</a:t>
            </a:r>
          </a:p>
        </p:txBody>
      </p:sp>
      <p:pic>
        <p:nvPicPr>
          <p:cNvPr id="2052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04800"/>
            <a:ext cx="1295400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Imagem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54000"/>
            <a:ext cx="2438400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\Documents\pas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Planejamento de atividades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significa planejar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Significa a intenção de um grupo de intervir em uma realidade, de não se deixar ser levado pelos acontecimentos.</a:t>
            </a:r>
          </a:p>
          <a:p>
            <a:r>
              <a:rPr lang="pt-BR" dirty="0" smtClean="0"/>
              <a:t>Devemos considerar que:</a:t>
            </a:r>
          </a:p>
          <a:p>
            <a:r>
              <a:rPr lang="pt-BR" dirty="0" smtClean="0"/>
              <a:t>A realidade esta sempre em Movimento.</a:t>
            </a:r>
          </a:p>
          <a:p>
            <a:r>
              <a:rPr lang="pt-BR" dirty="0" smtClean="0"/>
              <a:t>Existem interesses diferentes e  ou opostos.</a:t>
            </a:r>
          </a:p>
          <a:p>
            <a:r>
              <a:rPr lang="pt-BR" dirty="0" smtClean="0"/>
              <a:t>Há falta de recurso.</a:t>
            </a:r>
          </a:p>
          <a:p>
            <a:r>
              <a:rPr lang="pt-BR" dirty="0" smtClean="0"/>
              <a:t>Existem forças mais potentes que outras.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Procedimento para planejar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Formular opções – converter uma variante em opção.</a:t>
            </a:r>
          </a:p>
          <a:p>
            <a:r>
              <a:rPr lang="pt-BR" dirty="0" smtClean="0"/>
              <a:t>Compartilhar o poder – o mínimo de poder termina se não for compartilhado.</a:t>
            </a:r>
          </a:p>
          <a:p>
            <a:r>
              <a:rPr lang="pt-BR" dirty="0" smtClean="0"/>
              <a:t>Pensar em situação – articular as diferentes dimensões da realidade.</a:t>
            </a:r>
          </a:p>
          <a:p>
            <a:r>
              <a:rPr lang="pt-BR" dirty="0" smtClean="0"/>
              <a:t>Pensar o tempo presente –pensar o hoje, olhando o amanhã.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Quais são nossos objetivos?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Objetivos são como faróis que nos indicam para onde queremos chegar. São a explicitação dos resultados. Podem ser decorrentes de iniciativas em andamento.</a:t>
            </a:r>
          </a:p>
          <a:p>
            <a:r>
              <a:rPr lang="pt-BR" dirty="0" smtClean="0"/>
              <a:t>Para definirmos os objetivos devemos pensar nos problemas.</a:t>
            </a:r>
          </a:p>
          <a:p>
            <a:r>
              <a:rPr lang="pt-BR" dirty="0" smtClean="0"/>
              <a:t>EX. se a dificuldade é o transporte de mercadoria, o objetivo será a busca de solução para o transporte.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Cuidado!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Podemos não estar vendo o problema apenas uma parte muito reduzida.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 que fazer para alcançarmos os objetivos?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Diagnóstico da realidade deve contemplar múltiplos aspectos.</a:t>
            </a:r>
          </a:p>
          <a:p>
            <a:r>
              <a:rPr lang="pt-BR" dirty="0" smtClean="0"/>
              <a:t>Um levantamento o mais abrangente possível dos problemas, avanços, dificuldades;</a:t>
            </a:r>
          </a:p>
          <a:p>
            <a:r>
              <a:rPr lang="pt-BR" dirty="0" smtClean="0"/>
              <a:t>processos em andamento e aspirações das pessoas;</a:t>
            </a:r>
          </a:p>
          <a:p>
            <a:r>
              <a:rPr lang="pt-BR" dirty="0" smtClean="0"/>
              <a:t>Identificação dos atores, situação das comunidades envolvidas;</a:t>
            </a:r>
          </a:p>
          <a:p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Análise das forças sociais a favor e contra, como se estruturam e como se articulam;</a:t>
            </a:r>
          </a:p>
          <a:p>
            <a:r>
              <a:rPr lang="pt-BR" dirty="0" smtClean="0"/>
              <a:t>Impasses, potencialidades, as causas, os desafios, as estruturas de poder nacionais e internacionais, facilitadores ou complicadores, estabelecendo uma interação entre o geral e o particular, o local e o amplo, as comunidades e o território;</a:t>
            </a:r>
          </a:p>
          <a:p>
            <a:r>
              <a:rPr lang="pt-BR" dirty="0" smtClean="0"/>
              <a:t>Quadro síntese para iluminar as decisões e posturas frente a realidade.</a:t>
            </a:r>
          </a:p>
          <a:p>
            <a:r>
              <a:rPr lang="pt-BR" dirty="0" smtClean="0"/>
              <a:t>Características das políticas locais. Valorizar questões culturais.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Com quem precisamos contar para alcançar os nossos objetivos?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 smtClean="0"/>
              <a:t>É importante contar com:</a:t>
            </a:r>
          </a:p>
          <a:p>
            <a:r>
              <a:rPr lang="pt-BR" dirty="0" smtClean="0"/>
              <a:t>Vinculados à estrutura do Estado: funcionários públicos, vereadores, deputados, senadores, prefeitos, governadores, Fundações, universidades, centros de pesquisa. Desde que comprometidos com o processo de mudança.</a:t>
            </a:r>
          </a:p>
          <a:p>
            <a:r>
              <a:rPr lang="pt-BR" dirty="0" smtClean="0"/>
              <a:t>Vinculados à sociedade civil: Movimentos sociais e populares, da terra, da moradia, da saúde, dos direitos humanos, comunidades, locais, associações, outros grupos de produção, cooperativas.</a:t>
            </a:r>
          </a:p>
          <a:p>
            <a:r>
              <a:rPr lang="pt-BR" dirty="0" smtClean="0"/>
              <a:t>Fóruns e redes, diretas ou eletrônicas.</a:t>
            </a:r>
          </a:p>
          <a:p>
            <a:r>
              <a:rPr lang="pt-BR" dirty="0" smtClean="0"/>
              <a:t>ONGS, sindicatos, fundações.</a:t>
            </a:r>
          </a:p>
          <a:p>
            <a:r>
              <a:rPr lang="pt-BR" dirty="0" smtClean="0"/>
              <a:t>Meios de comunicação social.</a:t>
            </a:r>
          </a:p>
          <a:p>
            <a:r>
              <a:rPr lang="pt-BR" dirty="0" smtClean="0"/>
              <a:t>Escolas ,universidades, centros de pesquisa.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 err="1" smtClean="0"/>
              <a:t>´É</a:t>
            </a:r>
            <a:r>
              <a:rPr lang="pt-BR" dirty="0" smtClean="0"/>
              <a:t> necessário mapear as forças.   </a:t>
            </a:r>
          </a:p>
          <a:p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pt-BR" dirty="0" smtClean="0"/>
              <a:t>Estratégias para a 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Plano para alcançar os objetivos. Estratégias são instrumentos ágeis para atingir objetivos predeterminados, em busca de resultados de impacto, enfrentando o imprevisível.</a:t>
            </a:r>
          </a:p>
          <a:p>
            <a:r>
              <a:rPr lang="pt-BR" dirty="0" smtClean="0"/>
              <a:t>Dentre as várias estratégias destacamos:</a:t>
            </a:r>
          </a:p>
          <a:p>
            <a:r>
              <a:rPr lang="pt-BR" dirty="0" smtClean="0"/>
              <a:t>Articular iniciativas e reforçar a atuação. Agendas comuns, unificar projetos, desenvolver ações em parcerias. Ligar o local com o nacional, o particular como global. Unir forças do campo e cidade. Organizar coordenações em diferentes níveis  e estabelecer a integração entre elas.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r>
              <a:rPr lang="pt-BR" dirty="0" smtClean="0"/>
              <a:t>Desencadear iniciativas concretas. Identificar e priorizar temas, que sejam eixos das atividades. Mobilizar pessoas nas universidades e em outros setores, formando núcleos.  Participar e diálogo em espaços institucionais. Governos, Fóruns, etc.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Avaliação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Deve permear todo o processo.</a:t>
            </a:r>
          </a:p>
          <a:p>
            <a:r>
              <a:rPr lang="pt-BR" dirty="0" smtClean="0"/>
              <a:t>Existem dois instrumentos essenciais;</a:t>
            </a:r>
          </a:p>
          <a:p>
            <a:r>
              <a:rPr lang="pt-BR" dirty="0" smtClean="0"/>
              <a:t>Primeiro -</a:t>
            </a:r>
            <a:r>
              <a:rPr lang="pt-BR" dirty="0"/>
              <a:t> </a:t>
            </a:r>
            <a:r>
              <a:rPr lang="pt-BR" dirty="0" smtClean="0"/>
              <a:t>aspectos que nos interessam – plano de controle – definidos no inicio da atuação, Registramos todos os avanços, dificuldades ou mesmo os recuos.</a:t>
            </a:r>
          </a:p>
          <a:p>
            <a:r>
              <a:rPr lang="pt-BR" dirty="0" smtClean="0"/>
              <a:t>Segundo - registros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pt-BR" dirty="0" smtClean="0"/>
              <a:t>O que vamos registrar?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/>
          <a:lstStyle/>
          <a:p>
            <a:r>
              <a:rPr lang="pt-BR" dirty="0" smtClean="0"/>
              <a:t>Tudo o que diz respeito aos planos e metas.</a:t>
            </a:r>
          </a:p>
          <a:p>
            <a:r>
              <a:rPr lang="pt-BR" dirty="0" smtClean="0"/>
              <a:t>Resultados alcançados, avanços em direção aos objetivos.</a:t>
            </a:r>
          </a:p>
          <a:p>
            <a:r>
              <a:rPr lang="pt-BR" dirty="0" smtClean="0"/>
              <a:t>Impactos – todas as mudanças ocorridas na vida das pessoas que pertencem aos grupos.</a:t>
            </a:r>
          </a:p>
          <a:p>
            <a:r>
              <a:rPr lang="pt-BR" dirty="0" smtClean="0"/>
              <a:t>Participação das pessoas, no nosso caso este é um aspecto fundamental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Além disso devem estar presente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85000" lnSpcReduction="10000"/>
          </a:bodyPr>
          <a:lstStyle/>
          <a:p>
            <a:r>
              <a:rPr lang="pt-BR" dirty="0" smtClean="0"/>
              <a:t>As parcerias estabelecidas, as mobilizações e o envolvimento crescente de mais pessoas.</a:t>
            </a:r>
          </a:p>
          <a:p>
            <a:r>
              <a:rPr lang="pt-BR" dirty="0" smtClean="0"/>
              <a:t>As mudanças de mentalidade alcançadas junto aos grupos.</a:t>
            </a:r>
          </a:p>
          <a:p>
            <a:r>
              <a:rPr lang="pt-BR" dirty="0" smtClean="0"/>
              <a:t>Processos inovadores que conseguimos desencadear, e quais em andamento potencializamos.</a:t>
            </a:r>
          </a:p>
          <a:p>
            <a:r>
              <a:rPr lang="pt-BR" dirty="0" smtClean="0"/>
              <a:t>Ações coletivas que ocorreram se avançamos na dimensão da organização.</a:t>
            </a:r>
          </a:p>
          <a:p>
            <a:r>
              <a:rPr lang="pt-BR" dirty="0" smtClean="0"/>
              <a:t>Como as ações locais se organizam com as regionais.</a:t>
            </a:r>
          </a:p>
          <a:p>
            <a:r>
              <a:rPr lang="pt-BR" dirty="0" smtClean="0"/>
              <a:t>Que tipo de diálogo foi estabelecido com as instâncias públicas.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Como estamos mobilizando os diferentes recursos.</a:t>
            </a:r>
          </a:p>
          <a:p>
            <a:r>
              <a:rPr lang="pt-BR" dirty="0" smtClean="0"/>
              <a:t>Se as pessoas envolvidas estão conseguindo se auto capacitar.</a:t>
            </a:r>
          </a:p>
          <a:p>
            <a:r>
              <a:rPr lang="pt-BR" dirty="0" smtClean="0"/>
              <a:t>O que conseguimos na área de direitos humanos.</a:t>
            </a:r>
          </a:p>
          <a:p>
            <a:r>
              <a:rPr lang="pt-BR" dirty="0" smtClean="0"/>
              <a:t>Se estão ocorrendo a recuperação das histórias, da organização com valorização das culturas locais.</a:t>
            </a:r>
          </a:p>
          <a:p>
            <a:r>
              <a:rPr lang="pt-BR" dirty="0" smtClean="0"/>
              <a:t>Quais os impasses pendentes e forças adversas.</a:t>
            </a:r>
          </a:p>
          <a:p>
            <a:r>
              <a:rPr lang="pt-BR" dirty="0" smtClean="0"/>
              <a:t>Se nossas ações conseguiram incomodar as políticas publicas locais.</a:t>
            </a:r>
          </a:p>
          <a:p>
            <a:r>
              <a:rPr lang="pt-BR" dirty="0" smtClean="0"/>
              <a:t>Quase são os desafios pendentes.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pt-BR" dirty="0" smtClean="0"/>
              <a:t>Sistematização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No exercício de sistematização podemos:</a:t>
            </a:r>
          </a:p>
          <a:p>
            <a:r>
              <a:rPr lang="pt-BR" dirty="0" smtClean="0"/>
              <a:t>Atualizar o contexto geral que queremos transformar, comparando o contexto anterior com o atual. Descobrindo avanços, problemas e desafios.</a:t>
            </a:r>
          </a:p>
          <a:p>
            <a:r>
              <a:rPr lang="pt-BR" dirty="0" smtClean="0"/>
              <a:t>Observar as dimensões das propostas e sua implementação para vermos se o nosso plano é adequado.</a:t>
            </a:r>
          </a:p>
          <a:p>
            <a:r>
              <a:rPr lang="pt-BR" dirty="0" smtClean="0"/>
              <a:t>Mapear as relações e forças políticas, econômicas, sociais e culturais. Não podemos enfrentar de forma isolada a complexidade da realidade em que vivemos.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Bibliografia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Cortez, Carlos. IFGA – Instrumento de formação para Grupos de Artesãos. Caderno de Planejamento, Monitoramento e Avaliação.</a:t>
            </a:r>
          </a:p>
          <a:p>
            <a:r>
              <a:rPr lang="pt-BR" dirty="0" smtClean="0"/>
              <a:t>Projeto de Promoção do Desenvolvimento Local e Economia Solidária. </a:t>
            </a:r>
            <a:r>
              <a:rPr lang="pt-BR" smtClean="0"/>
              <a:t>MTE, SENAES.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939</Words>
  <Application>Microsoft Office PowerPoint</Application>
  <PresentationFormat>Apresentação na tela (4:3)</PresentationFormat>
  <Paragraphs>100</Paragraphs>
  <Slides>18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Tema do Office</vt:lpstr>
      <vt:lpstr>Slide 1</vt:lpstr>
      <vt:lpstr>Slide 2</vt:lpstr>
      <vt:lpstr>Planejamento de atividades</vt:lpstr>
      <vt:lpstr>O que significa planejar</vt:lpstr>
      <vt:lpstr>Procedimento para planejar</vt:lpstr>
      <vt:lpstr>Quais são nossos objetivos?</vt:lpstr>
      <vt:lpstr>Cuidado!</vt:lpstr>
      <vt:lpstr>O que fazer para alcançarmos os objetivos?</vt:lpstr>
      <vt:lpstr>Slide 9</vt:lpstr>
      <vt:lpstr>Com quem precisamos contar para alcançar os nossos objetivos?</vt:lpstr>
      <vt:lpstr>Estratégias para a ação</vt:lpstr>
      <vt:lpstr>Slide 12</vt:lpstr>
      <vt:lpstr>Avaliação</vt:lpstr>
      <vt:lpstr>O que vamos registrar?</vt:lpstr>
      <vt:lpstr>Além disso devem estar presente</vt:lpstr>
      <vt:lpstr>Slide 16</vt:lpstr>
      <vt:lpstr>Sistematização</vt:lpstr>
      <vt:lpstr>Bibliografia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Planejamento de atividades</dc:title>
  <dc:creator>Rosângela</dc:creator>
  <cp:lastModifiedBy>Rosângela</cp:lastModifiedBy>
  <cp:revision>13</cp:revision>
  <dcterms:created xsi:type="dcterms:W3CDTF">2010-06-22T16:43:53Z</dcterms:created>
  <dcterms:modified xsi:type="dcterms:W3CDTF">2011-10-21T13:02:15Z</dcterms:modified>
</cp:coreProperties>
</file>