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6" r:id="rId4"/>
    <p:sldId id="259" r:id="rId5"/>
    <p:sldId id="264" r:id="rId6"/>
    <p:sldId id="260" r:id="rId7"/>
    <p:sldId id="265" r:id="rId8"/>
    <p:sldId id="261" r:id="rId9"/>
    <p:sldId id="266" r:id="rId10"/>
    <p:sldId id="334" r:id="rId11"/>
    <p:sldId id="335" r:id="rId12"/>
    <p:sldId id="262" r:id="rId13"/>
    <p:sldId id="268" r:id="rId14"/>
    <p:sldId id="267" r:id="rId15"/>
    <p:sldId id="269" r:id="rId16"/>
    <p:sldId id="270" r:id="rId17"/>
    <p:sldId id="333" r:id="rId18"/>
    <p:sldId id="285" r:id="rId19"/>
    <p:sldId id="272" r:id="rId20"/>
    <p:sldId id="292" r:id="rId21"/>
    <p:sldId id="290" r:id="rId22"/>
    <p:sldId id="315" r:id="rId23"/>
    <p:sldId id="316" r:id="rId24"/>
    <p:sldId id="302" r:id="rId25"/>
    <p:sldId id="317" r:id="rId26"/>
    <p:sldId id="299" r:id="rId27"/>
    <p:sldId id="301" r:id="rId28"/>
    <p:sldId id="308" r:id="rId29"/>
    <p:sldId id="311" r:id="rId30"/>
    <p:sldId id="289" r:id="rId31"/>
    <p:sldId id="296" r:id="rId32"/>
    <p:sldId id="318" r:id="rId33"/>
    <p:sldId id="320" r:id="rId34"/>
    <p:sldId id="319" r:id="rId35"/>
    <p:sldId id="287" r:id="rId36"/>
    <p:sldId id="284" r:id="rId37"/>
    <p:sldId id="271" r:id="rId38"/>
    <p:sldId id="275" r:id="rId39"/>
    <p:sldId id="321" r:id="rId40"/>
    <p:sldId id="322" r:id="rId41"/>
    <p:sldId id="323" r:id="rId42"/>
    <p:sldId id="324" r:id="rId43"/>
    <p:sldId id="313" r:id="rId44"/>
    <p:sldId id="297" r:id="rId45"/>
    <p:sldId id="331" r:id="rId46"/>
    <p:sldId id="325" r:id="rId47"/>
    <p:sldId id="329" r:id="rId48"/>
    <p:sldId id="330" r:id="rId49"/>
    <p:sldId id="332" r:id="rId50"/>
    <p:sldId id="309" r:id="rId51"/>
    <p:sldId id="327" r:id="rId52"/>
    <p:sldId id="328" r:id="rId53"/>
    <p:sldId id="279" r:id="rId54"/>
    <p:sldId id="280" r:id="rId55"/>
    <p:sldId id="277" r:id="rId56"/>
    <p:sldId id="278" r:id="rId57"/>
    <p:sldId id="293" r:id="rId58"/>
    <p:sldId id="295" r:id="rId59"/>
    <p:sldId id="286" r:id="rId60"/>
    <p:sldId id="281" r:id="rId61"/>
    <p:sldId id="283" r:id="rId62"/>
    <p:sldId id="298" r:id="rId6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15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52A8A-9A69-454D-89FB-152AB9F9DE37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A8019-CA8B-459A-8B1B-03C0E4D402B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33F4B-5EFE-49E5-90DE-F69FC961153F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36C74-56EB-401C-94B9-1B5FEEDA28B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98527-B3A4-4406-B568-C126603B10D8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4C39B-370E-4753-A699-B61E5BFA78F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B5F96-AE61-4B29-B185-C60930D96B52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9595F-E23C-4B58-8556-66A62EF2B00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3B706-22B3-4BF3-B931-E185A72C1C3F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11644-079C-4A73-91F0-6B0C454224B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403BC-FBF2-4F25-8E1B-E8CB490BCA25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2CF74-76C6-47A5-A25C-0391FF79782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A7D3C-4C58-4607-BE14-40ABD27E7835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10384-C80E-455A-BAEA-E69D5C64540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450D1-BFDB-4B16-A0FA-DA19296A8BFB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347B7-3A28-4F76-8588-74882112AFE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4E717-A3E7-40E5-9910-A38C54300701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E98A8-5A39-4562-8DAD-E50192B819D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9A1E0-79C1-4091-B99C-12A0F3B962B1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AD27B-F119-4738-9D68-056FEEE0CF6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CE675-DB2B-40BD-B312-651B82DAC4AE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8D0CA-FCEB-4A46-AADE-71767F7A3B0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DB8AA5-0FB1-45E1-B0D0-E10427523B8C}" type="datetimeFigureOut">
              <a:rPr lang="pt-BR"/>
              <a:pPr>
                <a:defRPr/>
              </a:pPr>
              <a:t>13/12/2010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F7601C-32E2-442D-B1E8-08560CB93C6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CaixaDeTexto 3"/>
          <p:cNvSpPr txBox="1">
            <a:spLocks noChangeArrowheads="1"/>
          </p:cNvSpPr>
          <p:nvPr/>
        </p:nvSpPr>
        <p:spPr bwMode="auto">
          <a:xfrm>
            <a:off x="1187450" y="981075"/>
            <a:ext cx="6985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5400" b="1">
                <a:latin typeface="Calibri" pitchFamily="34" charset="0"/>
              </a:rPr>
              <a:t>PROJETO PLANSEQ ECOSOL </a:t>
            </a:r>
          </a:p>
          <a:p>
            <a:pPr algn="ctr"/>
            <a:r>
              <a:rPr lang="pt-BR" sz="5400" b="1">
                <a:latin typeface="Calibri" pitchFamily="34" charset="0"/>
              </a:rPr>
              <a:t>A EXPERIÊNCIA DA UNICAFES</a:t>
            </a:r>
          </a:p>
          <a:p>
            <a:pPr algn="ctr"/>
            <a:r>
              <a:rPr lang="pt-BR" sz="5400" b="1">
                <a:latin typeface="Calibri" pitchFamily="34" charset="0"/>
              </a:rPr>
              <a:t>2008 a 2010</a:t>
            </a:r>
          </a:p>
          <a:p>
            <a:endParaRPr lang="pt-BR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ítulo 1"/>
          <p:cNvSpPr>
            <a:spLocks noGrp="1"/>
          </p:cNvSpPr>
          <p:nvPr>
            <p:ph type="title"/>
          </p:nvPr>
        </p:nvSpPr>
        <p:spPr>
          <a:xfrm>
            <a:off x="2268538" y="981075"/>
            <a:ext cx="6346825" cy="863600"/>
          </a:xfrm>
        </p:spPr>
        <p:txBody>
          <a:bodyPr/>
          <a:lstStyle/>
          <a:p>
            <a:r>
              <a:rPr lang="pt-BR" sz="4000" b="1" smtClean="0"/>
              <a:t>UNICAFES</a:t>
            </a:r>
            <a:br>
              <a:rPr lang="pt-BR" sz="4000" b="1" smtClean="0"/>
            </a:br>
            <a:endParaRPr lang="pt-BR" sz="4000" b="1" smtClean="0"/>
          </a:p>
        </p:txBody>
      </p:sp>
      <p:sp>
        <p:nvSpPr>
          <p:cNvPr id="3076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916113"/>
            <a:ext cx="6778625" cy="3776662"/>
          </a:xfrm>
        </p:spPr>
        <p:txBody>
          <a:bodyPr rtlCol="0">
            <a:normAutofit fontScale="850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>
                <a:cs typeface="Calibri" pitchFamily="34" charset="0"/>
              </a:rPr>
              <a:t>União Nacional da Cooperativas da Agricultura Familiar e Economia Solidária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>
                <a:cs typeface="Calibri" pitchFamily="34" charset="0"/>
              </a:rPr>
              <a:t>Primeiro Congresso da UNICAFES em junho de 2005.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b="1" dirty="0" smtClean="0"/>
              <a:t>Diretoria executiva: </a:t>
            </a:r>
            <a:r>
              <a:rPr lang="pt-BR" dirty="0" smtClean="0"/>
              <a:t>Presidente: José Paulo – BA, Vice - Silvio Ney – TO, Tesoureiro – Valons – GO, Secretário geral – Gervásio - RS, Diretor de formação - Paulo Cezar – RJ, Secretária de mulheres - Célia Firmo – BA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>
                <a:cs typeface="Calibri" pitchFamily="34" charset="0"/>
              </a:rPr>
              <a:t>Cerca de 900 cooperativas associadas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08175" y="2130425"/>
            <a:ext cx="6550025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 smtClean="0"/>
              <a:t>EDUCAÇÃO COOPERATIVISTA - A EXPERIÊNCIA DA UNICAFES COM O PLANSEQ ECOSOL 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Espaço Reservado para Conteúdo 2"/>
          <p:cNvSpPr>
            <a:spLocks noGrp="1"/>
          </p:cNvSpPr>
          <p:nvPr>
            <p:ph idx="1"/>
          </p:nvPr>
        </p:nvSpPr>
        <p:spPr>
          <a:xfrm>
            <a:off x="1763713" y="404813"/>
            <a:ext cx="6923087" cy="57213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800" b="1" smtClean="0"/>
              <a:t>Objetivo:</a:t>
            </a:r>
            <a:r>
              <a:rPr lang="pt-BR" sz="2800" smtClean="0"/>
              <a:t> </a:t>
            </a:r>
          </a:p>
          <a:p>
            <a:pPr>
              <a:buFont typeface="Arial" charset="0"/>
              <a:buNone/>
            </a:pPr>
            <a:r>
              <a:rPr lang="pt-BR" sz="2800" smtClean="0"/>
              <a:t>Promover a qualificação profissional de agricultores familiares em 50 municípios brasileiros abrangendo 16 estados da federação.</a:t>
            </a:r>
          </a:p>
          <a:p>
            <a:pPr>
              <a:buFont typeface="Arial" charset="0"/>
              <a:buNone/>
            </a:pPr>
            <a:r>
              <a:rPr lang="pt-BR" sz="2800" b="1" smtClean="0"/>
              <a:t>Público beneficiário: </a:t>
            </a:r>
            <a:r>
              <a:rPr lang="pt-BR" sz="2800" smtClean="0"/>
              <a:t>Mil (1.000) agricultores familiares e trabalhadores da economia solidária.</a:t>
            </a:r>
          </a:p>
          <a:p>
            <a:pPr>
              <a:buFont typeface="Arial" charset="0"/>
              <a:buNone/>
            </a:pPr>
            <a:r>
              <a:rPr lang="pt-BR" sz="2800" smtClean="0"/>
              <a:t>Este projeto envolveu educandos de diferentes municípios, que pertencem a diversos segmentos organizados através de cooperativas, associações, sindicatos, grupos de mulheres, empreendimentos da economia solidária ou grupos informais. </a:t>
            </a:r>
          </a:p>
          <a:p>
            <a:pPr>
              <a:buFont typeface="Arial" charset="0"/>
              <a:buNone/>
            </a:pPr>
            <a:endParaRPr lang="pt-BR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11413" y="1700213"/>
            <a:ext cx="6275387" cy="27368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AS TURMAS PLANEJADAS</a:t>
            </a:r>
            <a:br>
              <a:rPr lang="pt-BR" dirty="0" smtClean="0"/>
            </a:br>
            <a:r>
              <a:rPr lang="pt-BR" dirty="0" smtClean="0"/>
              <a:t>5 REGIÕES</a:t>
            </a:r>
            <a:br>
              <a:rPr lang="pt-BR" dirty="0" smtClean="0"/>
            </a:br>
            <a:r>
              <a:rPr lang="pt-BR" dirty="0" smtClean="0"/>
              <a:t>16 ESTADOS</a:t>
            </a:r>
            <a:br>
              <a:rPr lang="pt-BR" dirty="0" smtClean="0"/>
            </a:br>
            <a:r>
              <a:rPr lang="pt-BR" dirty="0" smtClean="0"/>
              <a:t> 50 TURMAS</a:t>
            </a:r>
            <a:br>
              <a:rPr lang="pt-BR" dirty="0" smtClean="0"/>
            </a:br>
            <a:r>
              <a:rPr lang="pt-BR" dirty="0" smtClean="0"/>
              <a:t>1000 alunos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pic>
        <p:nvPicPr>
          <p:cNvPr id="18435" name="il_fi" descr="http://4.bp.blogspot.com/_m9775tCTLM8/SuxMeSk4P6I/AAAAAAAAAAU/3e1bzHmkh5Y/s400/mapa_brasi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404813"/>
            <a:ext cx="6192838" cy="566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4356100" y="3141663"/>
            <a:ext cx="5905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5219700" y="3357563"/>
            <a:ext cx="5905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4572000" y="4149725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18439" name="Text Box 6"/>
          <p:cNvSpPr txBox="1">
            <a:spLocks noChangeArrowheads="1"/>
          </p:cNvSpPr>
          <p:nvPr/>
        </p:nvSpPr>
        <p:spPr bwMode="auto">
          <a:xfrm>
            <a:off x="5364163" y="2636838"/>
            <a:ext cx="5905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6875463" y="4365625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7235825" y="3789363"/>
            <a:ext cx="5905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18442" name="Text Box 9"/>
          <p:cNvSpPr txBox="1">
            <a:spLocks noChangeArrowheads="1"/>
          </p:cNvSpPr>
          <p:nvPr/>
        </p:nvSpPr>
        <p:spPr bwMode="auto">
          <a:xfrm>
            <a:off x="7740650" y="2349500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18443" name="Text Box 10"/>
          <p:cNvSpPr txBox="1">
            <a:spLocks noChangeArrowheads="1"/>
          </p:cNvSpPr>
          <p:nvPr/>
        </p:nvSpPr>
        <p:spPr bwMode="auto">
          <a:xfrm>
            <a:off x="5795963" y="1844675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700">
                <a:latin typeface="Calibri" pitchFamily="34" charset="0"/>
              </a:rPr>
              <a:t>02 turmas</a:t>
            </a:r>
            <a:endParaRPr lang="pt-BR"/>
          </a:p>
        </p:txBody>
      </p:sp>
      <p:sp>
        <p:nvSpPr>
          <p:cNvPr id="18444" name="Text Box 9"/>
          <p:cNvSpPr txBox="1">
            <a:spLocks noChangeArrowheads="1"/>
          </p:cNvSpPr>
          <p:nvPr/>
        </p:nvSpPr>
        <p:spPr bwMode="auto">
          <a:xfrm>
            <a:off x="7596188" y="1557338"/>
            <a:ext cx="5905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18445" name="Text Box 9"/>
          <p:cNvSpPr txBox="1">
            <a:spLocks noChangeArrowheads="1"/>
          </p:cNvSpPr>
          <p:nvPr/>
        </p:nvSpPr>
        <p:spPr bwMode="auto">
          <a:xfrm>
            <a:off x="5940425" y="3789363"/>
            <a:ext cx="5905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18446" name="Text Box 11"/>
          <p:cNvSpPr txBox="1">
            <a:spLocks noChangeArrowheads="1"/>
          </p:cNvSpPr>
          <p:nvPr/>
        </p:nvSpPr>
        <p:spPr bwMode="auto">
          <a:xfrm>
            <a:off x="4859338" y="5516563"/>
            <a:ext cx="630237" cy="2619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900">
                <a:latin typeface="Calibri" pitchFamily="34" charset="0"/>
              </a:rPr>
              <a:t>7 turmas</a:t>
            </a:r>
            <a:endParaRPr lang="pt-BR"/>
          </a:p>
        </p:txBody>
      </p:sp>
      <p:sp>
        <p:nvSpPr>
          <p:cNvPr id="18447" name="Text Box 12"/>
          <p:cNvSpPr txBox="1">
            <a:spLocks noChangeArrowheads="1"/>
          </p:cNvSpPr>
          <p:nvPr/>
        </p:nvSpPr>
        <p:spPr bwMode="auto">
          <a:xfrm>
            <a:off x="4859338" y="4868863"/>
            <a:ext cx="5905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8 turmas</a:t>
            </a:r>
            <a:endParaRPr lang="pt-BR"/>
          </a:p>
        </p:txBody>
      </p:sp>
      <p:sp>
        <p:nvSpPr>
          <p:cNvPr id="18448" name="Text Box 13"/>
          <p:cNvSpPr txBox="1">
            <a:spLocks noChangeArrowheads="1"/>
          </p:cNvSpPr>
          <p:nvPr/>
        </p:nvSpPr>
        <p:spPr bwMode="auto">
          <a:xfrm>
            <a:off x="5508625" y="4508500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700">
                <a:latin typeface="Calibri" pitchFamily="34" charset="0"/>
              </a:rPr>
              <a:t>8  turmas</a:t>
            </a:r>
            <a:endParaRPr lang="pt-BR"/>
          </a:p>
        </p:txBody>
      </p:sp>
      <p:sp>
        <p:nvSpPr>
          <p:cNvPr id="18449" name="Text Box 14"/>
          <p:cNvSpPr txBox="1">
            <a:spLocks noChangeArrowheads="1"/>
          </p:cNvSpPr>
          <p:nvPr/>
        </p:nvSpPr>
        <p:spPr bwMode="auto">
          <a:xfrm>
            <a:off x="6588125" y="2852738"/>
            <a:ext cx="5905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700">
                <a:latin typeface="Calibri" pitchFamily="34" charset="0"/>
              </a:rPr>
              <a:t>10 turmas</a:t>
            </a:r>
            <a:endParaRPr lang="pt-BR"/>
          </a:p>
        </p:txBody>
      </p:sp>
      <p:sp>
        <p:nvSpPr>
          <p:cNvPr id="18450" name="Text Box 15"/>
          <p:cNvSpPr txBox="1">
            <a:spLocks noChangeArrowheads="1"/>
          </p:cNvSpPr>
          <p:nvPr/>
        </p:nvSpPr>
        <p:spPr bwMode="auto">
          <a:xfrm>
            <a:off x="7956550" y="2060575"/>
            <a:ext cx="5905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5 turmas</a:t>
            </a:r>
            <a:endParaRPr lang="pt-BR"/>
          </a:p>
        </p:txBody>
      </p:sp>
      <p:sp>
        <p:nvSpPr>
          <p:cNvPr id="18451" name="Text Box 9"/>
          <p:cNvSpPr txBox="1">
            <a:spLocks noChangeArrowheads="1"/>
          </p:cNvSpPr>
          <p:nvPr/>
        </p:nvSpPr>
        <p:spPr bwMode="auto">
          <a:xfrm>
            <a:off x="4572000" y="2060575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835150" y="2565400"/>
            <a:ext cx="6516688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AS TURMAS REALIZADAS</a:t>
            </a:r>
            <a:br>
              <a:rPr lang="pt-BR" dirty="0" smtClean="0"/>
            </a:br>
            <a:r>
              <a:rPr lang="pt-BR" dirty="0" smtClean="0"/>
              <a:t> 4 REGIÕES</a:t>
            </a:r>
            <a:br>
              <a:rPr lang="pt-BR" dirty="0" smtClean="0"/>
            </a:br>
            <a:r>
              <a:rPr lang="pt-BR" dirty="0" smtClean="0"/>
              <a:t>9 ESTADOS</a:t>
            </a:r>
            <a:br>
              <a:rPr lang="pt-BR" dirty="0" smtClean="0"/>
            </a:br>
            <a:r>
              <a:rPr lang="pt-BR" dirty="0" smtClean="0"/>
              <a:t> 42 TURMAS</a:t>
            </a:r>
            <a:br>
              <a:rPr lang="pt-BR" dirty="0" smtClean="0"/>
            </a:br>
            <a:r>
              <a:rPr lang="pt-BR" dirty="0" smtClean="0"/>
              <a:t>930 alunos</a:t>
            </a:r>
            <a:br>
              <a:rPr lang="pt-BR" dirty="0" smtClean="0"/>
            </a:br>
            <a:r>
              <a:rPr lang="pt-BR" dirty="0" smtClean="0"/>
              <a:t>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pic>
        <p:nvPicPr>
          <p:cNvPr id="20484" name="il_fi" descr="http://4.bp.blogspot.com/_m9775tCTLM8/SuxMeSk4P6I/AAAAAAAAAAU/3e1bzHmkh5Y/s400/mapa_brasi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404813"/>
            <a:ext cx="6192838" cy="566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5364163" y="2636838"/>
            <a:ext cx="5905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20486" name="Text Box 7"/>
          <p:cNvSpPr txBox="1">
            <a:spLocks noChangeArrowheads="1"/>
          </p:cNvSpPr>
          <p:nvPr/>
        </p:nvSpPr>
        <p:spPr bwMode="auto">
          <a:xfrm>
            <a:off x="6875463" y="4365625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20487" name="Text Box 10"/>
          <p:cNvSpPr txBox="1">
            <a:spLocks noChangeArrowheads="1"/>
          </p:cNvSpPr>
          <p:nvPr/>
        </p:nvSpPr>
        <p:spPr bwMode="auto">
          <a:xfrm>
            <a:off x="5795963" y="1844675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700">
                <a:latin typeface="Calibri" pitchFamily="34" charset="0"/>
              </a:rPr>
              <a:t>02 turmas</a:t>
            </a:r>
            <a:endParaRPr lang="pt-BR"/>
          </a:p>
        </p:txBody>
      </p:sp>
      <p:sp>
        <p:nvSpPr>
          <p:cNvPr id="20488" name="Text Box 9"/>
          <p:cNvSpPr txBox="1">
            <a:spLocks noChangeArrowheads="1"/>
          </p:cNvSpPr>
          <p:nvPr/>
        </p:nvSpPr>
        <p:spPr bwMode="auto">
          <a:xfrm>
            <a:off x="7740650" y="1484313"/>
            <a:ext cx="590550" cy="2651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  <p:sp>
        <p:nvSpPr>
          <p:cNvPr id="20489" name="Text Box 11"/>
          <p:cNvSpPr txBox="1">
            <a:spLocks noChangeArrowheads="1"/>
          </p:cNvSpPr>
          <p:nvPr/>
        </p:nvSpPr>
        <p:spPr bwMode="auto">
          <a:xfrm>
            <a:off x="4859338" y="5516563"/>
            <a:ext cx="630237" cy="2619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900">
                <a:latin typeface="Calibri" pitchFamily="34" charset="0"/>
              </a:rPr>
              <a:t>9 turmas</a:t>
            </a:r>
            <a:endParaRPr lang="pt-BR"/>
          </a:p>
        </p:txBody>
      </p:sp>
      <p:sp>
        <p:nvSpPr>
          <p:cNvPr id="20490" name="Text Box 13"/>
          <p:cNvSpPr txBox="1">
            <a:spLocks noChangeArrowheads="1"/>
          </p:cNvSpPr>
          <p:nvPr/>
        </p:nvSpPr>
        <p:spPr bwMode="auto">
          <a:xfrm>
            <a:off x="5508625" y="4508500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700">
                <a:latin typeface="Calibri" pitchFamily="34" charset="0"/>
              </a:rPr>
              <a:t>8  turmas</a:t>
            </a:r>
            <a:endParaRPr lang="pt-BR"/>
          </a:p>
        </p:txBody>
      </p:sp>
      <p:sp>
        <p:nvSpPr>
          <p:cNvPr id="20491" name="Text Box 14"/>
          <p:cNvSpPr txBox="1">
            <a:spLocks noChangeArrowheads="1"/>
          </p:cNvSpPr>
          <p:nvPr/>
        </p:nvSpPr>
        <p:spPr bwMode="auto">
          <a:xfrm>
            <a:off x="6588125" y="2852738"/>
            <a:ext cx="5905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700">
                <a:latin typeface="Calibri" pitchFamily="34" charset="0"/>
              </a:rPr>
              <a:t>16 turmas</a:t>
            </a:r>
            <a:endParaRPr lang="pt-BR"/>
          </a:p>
        </p:txBody>
      </p:sp>
      <p:sp>
        <p:nvSpPr>
          <p:cNvPr id="20492" name="Text Box 15"/>
          <p:cNvSpPr txBox="1">
            <a:spLocks noChangeArrowheads="1"/>
          </p:cNvSpPr>
          <p:nvPr/>
        </p:nvSpPr>
        <p:spPr bwMode="auto">
          <a:xfrm>
            <a:off x="7956550" y="2060575"/>
            <a:ext cx="5905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3 turmas</a:t>
            </a:r>
            <a:endParaRPr lang="pt-BR"/>
          </a:p>
        </p:txBody>
      </p:sp>
      <p:sp>
        <p:nvSpPr>
          <p:cNvPr id="20493" name="Text Box 9"/>
          <p:cNvSpPr txBox="1">
            <a:spLocks noChangeArrowheads="1"/>
          </p:cNvSpPr>
          <p:nvPr/>
        </p:nvSpPr>
        <p:spPr bwMode="auto">
          <a:xfrm>
            <a:off x="4572000" y="2060575"/>
            <a:ext cx="590550" cy="2651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pt-BR" sz="800">
                <a:latin typeface="Calibri" pitchFamily="34" charset="0"/>
              </a:rPr>
              <a:t>1 turma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2051050" y="404813"/>
            <a:ext cx="6707188" cy="5976937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EQUIPE DE TRABALHO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Paulo Cezar Mendonça – Coordenação  Geral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Valons de Jesus Mota – Diretor Financeiro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Luzia Amélia Ferreira – Coordenação  Pedagógica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Lidiane Pires Lopes – Assistente  Operacional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Wanderley Silva Gomes – Gerente Administrativo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Amanda Monteiro Couto– Agente  Administrativo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Christiane Almeida – Assessoria Institucional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 typeface="Symbol" pitchFamily="18" charset="2"/>
              <a:buChar char=""/>
              <a:defRPr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ítulo 1"/>
          <p:cNvSpPr>
            <a:spLocks noGrp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r>
              <a:rPr lang="pt-BR" sz="3200" b="1" smtClean="0"/>
              <a:t>CONTEÚDOS</a:t>
            </a:r>
            <a:r>
              <a:rPr lang="pt-BR" sz="3200" smtClean="0"/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600200"/>
            <a:ext cx="6635750" cy="4525963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Curso estratégias para o cooperativismo</a:t>
            </a:r>
          </a:p>
          <a:p>
            <a:pPr fontAlgn="auto" hangingPunct="0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 proposta foi organizada em 03 grandes eixos temáticos: Economia Solidária e  comercio justo, Cooperativismo solidário e  redes e cooperativismo. Ofereceu a possibilidade de trabalhar os conteúdos de forma mais completa, uma vez que foram utilizados sub temas específicos, alem dos temas transversais que foram acrescentados pelo educador conforme a realidade da região e perfil da turma em que estava à frente.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smtClean="0"/>
              <a:t>METODOLOGIA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24075" y="1600200"/>
            <a:ext cx="6562725" cy="4525963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Os conteúdos foram desenvolvidos ao longo de 200 horas de estudo, sendo distribuídas através das 150 horas de aulas presenciais e 50 horas de atividades praticas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As 150 horas presenciais eram desenvolvidas pelos educadores através da utilização dos cadernos de estudos, de materiais de apoio, de textos, palestras com lideranças, dinâmicas, jogos vivenciais, dentre outros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As 50 horas práticas foram desenvolvidas através de atividades de intercâmbio, participação em assembléias, fóruns, reuniões, palestras, pesquisas, dentre outros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smtClean="0"/>
              <a:t>OS EDUCADORES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79613" y="1600200"/>
            <a:ext cx="6707187" cy="4525963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NORDESTE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Bahia</a:t>
            </a:r>
            <a:r>
              <a:rPr lang="pt-BR" dirty="0" smtClean="0"/>
              <a:t> – </a:t>
            </a:r>
            <a:r>
              <a:rPr lang="pt-BR" dirty="0"/>
              <a:t>L</a:t>
            </a:r>
            <a:r>
              <a:rPr lang="pt-BR" dirty="0" smtClean="0"/>
              <a:t>ariane, </a:t>
            </a:r>
            <a:r>
              <a:rPr lang="pt-BR" dirty="0" err="1" smtClean="0"/>
              <a:t>Luzinalda</a:t>
            </a:r>
            <a:r>
              <a:rPr lang="pt-BR" dirty="0" smtClean="0"/>
              <a:t>, Célia, Iara, </a:t>
            </a:r>
            <a:r>
              <a:rPr lang="pt-BR" dirty="0"/>
              <a:t>M</a:t>
            </a:r>
            <a:r>
              <a:rPr lang="pt-BR" dirty="0" smtClean="0"/>
              <a:t>aria Luzia e </a:t>
            </a:r>
            <a:r>
              <a:rPr lang="pt-BR" dirty="0"/>
              <a:t>J</a:t>
            </a:r>
            <a:r>
              <a:rPr lang="pt-BR" dirty="0" smtClean="0"/>
              <a:t>aciara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Rio Grande do Norte </a:t>
            </a:r>
            <a:r>
              <a:rPr lang="pt-BR" dirty="0" smtClean="0"/>
              <a:t>- </a:t>
            </a:r>
            <a:r>
              <a:rPr lang="pt-BR" dirty="0"/>
              <a:t>C</a:t>
            </a:r>
            <a:r>
              <a:rPr lang="pt-BR" dirty="0" smtClean="0"/>
              <a:t>lébson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Pernambuco</a:t>
            </a:r>
            <a:r>
              <a:rPr lang="pt-BR" dirty="0" smtClean="0"/>
              <a:t> – </a:t>
            </a:r>
            <a:r>
              <a:rPr lang="pt-BR" dirty="0"/>
              <a:t>A</a:t>
            </a:r>
            <a:r>
              <a:rPr lang="pt-BR" dirty="0" smtClean="0"/>
              <a:t>rlindo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Maranhão</a:t>
            </a:r>
            <a:r>
              <a:rPr lang="pt-BR" dirty="0" smtClean="0"/>
              <a:t> – </a:t>
            </a:r>
            <a:r>
              <a:rPr lang="pt-BR" dirty="0"/>
              <a:t>I</a:t>
            </a:r>
            <a:r>
              <a:rPr lang="pt-BR" dirty="0" smtClean="0"/>
              <a:t>saías, </a:t>
            </a:r>
            <a:r>
              <a:rPr lang="pt-BR" dirty="0" err="1"/>
              <a:t>F</a:t>
            </a:r>
            <a:r>
              <a:rPr lang="pt-BR" dirty="0" err="1" smtClean="0"/>
              <a:t>rancinaldo</a:t>
            </a:r>
            <a:r>
              <a:rPr lang="pt-BR" dirty="0" smtClean="0"/>
              <a:t> e </a:t>
            </a:r>
            <a:r>
              <a:rPr lang="pt-BR" dirty="0"/>
              <a:t>V</a:t>
            </a:r>
            <a:r>
              <a:rPr lang="pt-BR" dirty="0" smtClean="0"/>
              <a:t>aldener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REGIÃO NORTE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Pará</a:t>
            </a:r>
            <a:r>
              <a:rPr lang="pt-BR" dirty="0" smtClean="0"/>
              <a:t> - </a:t>
            </a:r>
            <a:r>
              <a:rPr lang="pt-BR" dirty="0" err="1" smtClean="0"/>
              <a:t>Joelson</a:t>
            </a:r>
            <a:endParaRPr lang="pt-BR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Tocantins</a:t>
            </a:r>
            <a:r>
              <a:rPr lang="pt-BR" dirty="0" smtClean="0"/>
              <a:t> – Cirlene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Espaço Reservado para Conteúdo 2"/>
          <p:cNvSpPr>
            <a:spLocks noGrp="1"/>
          </p:cNvSpPr>
          <p:nvPr>
            <p:ph idx="1"/>
          </p:nvPr>
        </p:nvSpPr>
        <p:spPr>
          <a:xfrm>
            <a:off x="1979613" y="476250"/>
            <a:ext cx="6707187" cy="56499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b="1" smtClean="0"/>
              <a:t>REGIÃO SUL</a:t>
            </a:r>
          </a:p>
          <a:p>
            <a:pPr>
              <a:buFont typeface="Arial" charset="0"/>
              <a:buNone/>
            </a:pPr>
            <a:r>
              <a:rPr lang="pt-BR" b="1" smtClean="0"/>
              <a:t>Rio Grande do Sul – </a:t>
            </a:r>
            <a:r>
              <a:rPr lang="pt-BR" smtClean="0"/>
              <a:t>Simone, Vania, Paulo, Carla e Mara</a:t>
            </a:r>
          </a:p>
          <a:p>
            <a:pPr>
              <a:buFont typeface="Arial" charset="0"/>
              <a:buNone/>
            </a:pPr>
            <a:r>
              <a:rPr lang="pt-BR" b="1" smtClean="0"/>
              <a:t>Paraná – </a:t>
            </a:r>
            <a:r>
              <a:rPr lang="pt-BR" smtClean="0"/>
              <a:t>Rosane, Denise, Anisio, Roberto, Paulo, Elton e Lilia</a:t>
            </a:r>
          </a:p>
          <a:p>
            <a:pPr>
              <a:buFont typeface="Arial" charset="0"/>
              <a:buNone/>
            </a:pPr>
            <a:endParaRPr lang="pt-BR" smtClean="0"/>
          </a:p>
          <a:p>
            <a:pPr>
              <a:buFont typeface="Arial" charset="0"/>
              <a:buNone/>
            </a:pPr>
            <a:r>
              <a:rPr lang="pt-BR" b="1" smtClean="0"/>
              <a:t>REGIÃO SUDESTE</a:t>
            </a:r>
          </a:p>
          <a:p>
            <a:pPr>
              <a:buFont typeface="Arial" charset="0"/>
              <a:buNone/>
            </a:pPr>
            <a:r>
              <a:rPr lang="pt-BR" b="1" smtClean="0"/>
              <a:t>Rio de Janeiro - </a:t>
            </a:r>
            <a:r>
              <a:rPr lang="pt-BR" smtClean="0"/>
              <a:t>Joana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ítulo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r>
              <a:rPr lang="pt-BR" sz="3200" b="1" smtClean="0"/>
              <a:t>OS MUNICÍPIOS</a:t>
            </a:r>
          </a:p>
        </p:txBody>
      </p:sp>
      <p:sp>
        <p:nvSpPr>
          <p:cNvPr id="26627" name="Espaço Reservado para Conteúdo 2"/>
          <p:cNvSpPr>
            <a:spLocks noGrp="1"/>
          </p:cNvSpPr>
          <p:nvPr>
            <p:ph idx="1"/>
          </p:nvPr>
        </p:nvSpPr>
        <p:spPr>
          <a:xfrm>
            <a:off x="2124075" y="1196975"/>
            <a:ext cx="6562725" cy="43815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300" b="1" smtClean="0"/>
              <a:t>NORDESTE</a:t>
            </a:r>
          </a:p>
          <a:p>
            <a:pPr>
              <a:buFont typeface="Arial" charset="0"/>
              <a:buNone/>
            </a:pPr>
            <a:endParaRPr lang="pt-BR" sz="2300" b="1" smtClean="0"/>
          </a:p>
          <a:p>
            <a:pPr>
              <a:buFont typeface="Arial" charset="0"/>
              <a:buNone/>
            </a:pPr>
            <a:r>
              <a:rPr lang="pt-BR" sz="2300" b="1" smtClean="0"/>
              <a:t>Bahia</a:t>
            </a:r>
            <a:r>
              <a:rPr lang="pt-BR" sz="2300" smtClean="0"/>
              <a:t> – Andaraí, Cabaceiras do Paraguaçú, Conceição do Coité, Condeúba, Coração de Maria, Feira de Santana, Itabuna, Ituberá, Jaguarari, Nova Palmares, Riachão do Jacuípe e Santa Luz</a:t>
            </a:r>
          </a:p>
          <a:p>
            <a:pPr>
              <a:buFont typeface="Arial" charset="0"/>
              <a:buNone/>
            </a:pPr>
            <a:endParaRPr lang="pt-BR" sz="2300" smtClean="0"/>
          </a:p>
          <a:p>
            <a:pPr>
              <a:buFont typeface="Arial" charset="0"/>
              <a:buNone/>
            </a:pPr>
            <a:r>
              <a:rPr lang="pt-BR" sz="2300" b="1" smtClean="0"/>
              <a:t>Rio Grande do Norte </a:t>
            </a:r>
            <a:r>
              <a:rPr lang="pt-BR" sz="2300" smtClean="0"/>
              <a:t>– Apodi</a:t>
            </a:r>
          </a:p>
          <a:p>
            <a:pPr>
              <a:buFont typeface="Arial" charset="0"/>
              <a:buNone/>
            </a:pPr>
            <a:endParaRPr lang="pt-BR" sz="2300" smtClean="0"/>
          </a:p>
          <a:p>
            <a:pPr>
              <a:buFont typeface="Arial" charset="0"/>
              <a:buNone/>
            </a:pPr>
            <a:r>
              <a:rPr lang="pt-BR" sz="2300" b="1" smtClean="0"/>
              <a:t>Pernambuco</a:t>
            </a:r>
            <a:r>
              <a:rPr lang="pt-BR" sz="2300" smtClean="0"/>
              <a:t> – Arco Verde, Pesqueira e Poção</a:t>
            </a:r>
          </a:p>
          <a:p>
            <a:pPr>
              <a:buFont typeface="Arial" charset="0"/>
              <a:buNone/>
            </a:pPr>
            <a:endParaRPr lang="pt-BR" sz="2300" smtClean="0"/>
          </a:p>
          <a:p>
            <a:pPr>
              <a:buFont typeface="Arial" charset="0"/>
              <a:buNone/>
            </a:pPr>
            <a:r>
              <a:rPr lang="pt-BR" sz="2300" b="1" smtClean="0"/>
              <a:t>Maranhão</a:t>
            </a:r>
            <a:r>
              <a:rPr lang="pt-BR" sz="2300" smtClean="0"/>
              <a:t> – Lago do Junco e São Raimundo das Mangabeiras  </a:t>
            </a:r>
          </a:p>
          <a:p>
            <a:pPr>
              <a:buFont typeface="Arial" charset="0"/>
              <a:buNone/>
            </a:pPr>
            <a:endParaRPr lang="pt-B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smtClean="0"/>
              <a:t>OS MUNICÍPIOS</a:t>
            </a:r>
          </a:p>
        </p:txBody>
      </p:sp>
      <p:sp>
        <p:nvSpPr>
          <p:cNvPr id="27651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600200"/>
            <a:ext cx="66357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400" b="1" smtClean="0"/>
              <a:t>REGIÃO NORTE</a:t>
            </a:r>
          </a:p>
          <a:p>
            <a:pPr>
              <a:buFont typeface="Arial" charset="0"/>
              <a:buNone/>
            </a:pPr>
            <a:endParaRPr lang="pt-BR" sz="2400" b="1" smtClean="0"/>
          </a:p>
          <a:p>
            <a:pPr>
              <a:buFont typeface="Arial" charset="0"/>
              <a:buNone/>
            </a:pPr>
            <a:r>
              <a:rPr lang="pt-BR" sz="2400" b="1" smtClean="0"/>
              <a:t>Pará</a:t>
            </a:r>
            <a:r>
              <a:rPr lang="pt-BR" sz="2400" smtClean="0"/>
              <a:t> – Marabá </a:t>
            </a:r>
          </a:p>
          <a:p>
            <a:pPr>
              <a:buFont typeface="Arial" charset="0"/>
              <a:buNone/>
            </a:pPr>
            <a:r>
              <a:rPr lang="pt-BR" sz="2400" b="1" smtClean="0"/>
              <a:t>Tocantins</a:t>
            </a:r>
            <a:r>
              <a:rPr lang="pt-BR" sz="2400" smtClean="0"/>
              <a:t> – Pequizeiro </a:t>
            </a:r>
          </a:p>
          <a:p>
            <a:pPr>
              <a:buFont typeface="Arial" charset="0"/>
              <a:buNone/>
            </a:pPr>
            <a:endParaRPr lang="pt-BR" sz="2400" smtClean="0"/>
          </a:p>
          <a:p>
            <a:pPr>
              <a:buFont typeface="Arial" charset="0"/>
              <a:buNone/>
            </a:pPr>
            <a:endParaRPr lang="pt-BR" sz="2400" smtClean="0"/>
          </a:p>
          <a:p>
            <a:pPr>
              <a:buFont typeface="Arial" charset="0"/>
              <a:buNone/>
            </a:pPr>
            <a:r>
              <a:rPr lang="pt-BR" sz="2400" b="1" smtClean="0"/>
              <a:t>REGIÃO SUDESTE</a:t>
            </a:r>
          </a:p>
          <a:p>
            <a:pPr>
              <a:buFont typeface="Arial" charset="0"/>
              <a:buNone/>
            </a:pPr>
            <a:endParaRPr lang="pt-BR" sz="2400" b="1" smtClean="0"/>
          </a:p>
          <a:p>
            <a:pPr>
              <a:buFont typeface="Arial" charset="0"/>
              <a:buNone/>
            </a:pPr>
            <a:r>
              <a:rPr lang="pt-BR" sz="2400" b="1" smtClean="0"/>
              <a:t>Rio de Janeiro – </a:t>
            </a:r>
            <a:r>
              <a:rPr lang="pt-BR" sz="2400" smtClean="0"/>
              <a:t>Conceição de Macabu </a:t>
            </a:r>
          </a:p>
          <a:p>
            <a:pPr>
              <a:buFont typeface="Arial" charset="0"/>
              <a:buNone/>
            </a:pPr>
            <a:endParaRPr lang="pt-BR" sz="2400" smtClean="0"/>
          </a:p>
          <a:p>
            <a:endParaRPr lang="pt-B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ítulo 1"/>
          <p:cNvSpPr>
            <a:spLocks noGrp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r>
              <a:rPr lang="pt-BR" sz="3200" b="1" smtClean="0"/>
              <a:t>OS MUNICÍPIOS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600200"/>
            <a:ext cx="6635750" cy="4525963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REGIÃO SUL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Rio Grande do Sul – </a:t>
            </a:r>
            <a:r>
              <a:rPr lang="pt-BR" dirty="0" smtClean="0"/>
              <a:t>Barão de Cotegipe, Erechim, </a:t>
            </a:r>
            <a:r>
              <a:rPr lang="pt-BR" dirty="0" err="1" smtClean="0"/>
              <a:t>Sananduva</a:t>
            </a:r>
            <a:r>
              <a:rPr lang="pt-BR" dirty="0" smtClean="0"/>
              <a:t>, Santo Cristo, São Lourenço do Sul e São Pedro do Butiá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/>
              <a:t>Paraná – </a:t>
            </a:r>
            <a:r>
              <a:rPr lang="pt-BR" dirty="0" smtClean="0"/>
              <a:t>Cruz Machado, Medianeira, Francisco Beltrão, Ivaiporã, Marechal Candido Rondon, Paraíso do Norte, Santo Antonio do Sudoeste e Tijuca do Sul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Espaço Reservado para Conteúdo 2"/>
          <p:cNvSpPr>
            <a:spLocks noGrp="1"/>
          </p:cNvSpPr>
          <p:nvPr>
            <p:ph idx="1"/>
          </p:nvPr>
        </p:nvSpPr>
        <p:spPr>
          <a:xfrm>
            <a:off x="1979613" y="260350"/>
            <a:ext cx="6718300" cy="4525963"/>
          </a:xfrm>
        </p:spPr>
        <p:txBody>
          <a:bodyPr/>
          <a:lstStyle/>
          <a:p>
            <a:pPr>
              <a:buFontTx/>
              <a:buNone/>
            </a:pPr>
            <a:r>
              <a:rPr lang="pt-BR" sz="2400" b="1" smtClean="0"/>
              <a:t>Ações realizadas </a:t>
            </a:r>
          </a:p>
          <a:p>
            <a:pPr>
              <a:buFontTx/>
              <a:buNone/>
            </a:pPr>
            <a:r>
              <a:rPr lang="pt-BR" sz="2400" b="1" smtClean="0"/>
              <a:t>1- Formação</a:t>
            </a:r>
            <a:endParaRPr lang="pt-BR" sz="2400" smtClean="0"/>
          </a:p>
          <a:p>
            <a:r>
              <a:rPr lang="pt-BR" sz="2400" smtClean="0"/>
              <a:t>Entre os dias 26 a 29 de outubro de 2009, foi realizada em Brasília a Oficina de Formação de formadores. Na oportunidade os educadores puderam conhecer melhor sobre o projeto, fazer o planejamento de trabalho e conhecer as experiências de outras regiões.</a:t>
            </a:r>
          </a:p>
          <a:p>
            <a:pPr>
              <a:buFontTx/>
              <a:buNone/>
            </a:pPr>
            <a:r>
              <a:rPr lang="pt-BR" sz="2400" b="1" smtClean="0"/>
              <a:t>2- Implementação das turmas</a:t>
            </a:r>
          </a:p>
          <a:p>
            <a:r>
              <a:rPr lang="pt-BR" sz="2400" smtClean="0"/>
              <a:t>Implementação das ações pelos educadores – novembro de 2009 a outubro de 2010</a:t>
            </a:r>
          </a:p>
          <a:p>
            <a:r>
              <a:rPr lang="pt-BR" sz="2400" smtClean="0"/>
              <a:t>Acompanhamento pela equipe técnica – setembro de 2009 a dezembro de 2010</a:t>
            </a:r>
          </a:p>
          <a:p>
            <a:r>
              <a:rPr lang="pt-BR" sz="2400" smtClean="0"/>
              <a:t>Seminários regionais e nacional – novembro e dezembro de 2010</a:t>
            </a:r>
          </a:p>
          <a:p>
            <a:pPr>
              <a:buFont typeface="Arial" charset="0"/>
              <a:buNone/>
            </a:pPr>
            <a:endParaRPr lang="pt-BR" sz="24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Espaço Reservado para Conteúdo 2"/>
          <p:cNvSpPr>
            <a:spLocks noGrp="1"/>
          </p:cNvSpPr>
          <p:nvPr>
            <p:ph idx="1"/>
          </p:nvPr>
        </p:nvSpPr>
        <p:spPr>
          <a:xfrm>
            <a:off x="2771775" y="2503488"/>
            <a:ext cx="5915025" cy="30861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pt-BR" sz="4400" b="1" smtClean="0"/>
              <a:t>OS SEMINÁRIOS REGIONAIS</a:t>
            </a:r>
          </a:p>
          <a:p>
            <a:pPr algn="ctr">
              <a:buFont typeface="Arial" charset="0"/>
              <a:buNone/>
            </a:pPr>
            <a:endParaRPr lang="pt-BR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600200"/>
            <a:ext cx="6635750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pt-BR" b="1" smtClean="0"/>
              <a:t>SEMINÁRIO REGIONAL SUL E SUDESTE</a:t>
            </a:r>
          </a:p>
          <a:p>
            <a:pPr algn="ctr">
              <a:buFont typeface="Arial" charset="0"/>
              <a:buNone/>
            </a:pPr>
            <a:endParaRPr lang="pt-BR" b="1" smtClean="0"/>
          </a:p>
          <a:p>
            <a:pPr algn="ctr">
              <a:buFont typeface="Arial" charset="0"/>
              <a:buNone/>
            </a:pPr>
            <a:r>
              <a:rPr lang="pt-BR" b="1" smtClean="0"/>
              <a:t>ERECHIM –RS</a:t>
            </a:r>
          </a:p>
          <a:p>
            <a:pPr>
              <a:buFont typeface="Arial" charset="0"/>
              <a:buNone/>
            </a:pPr>
            <a:endParaRPr lang="pt-BR" b="1" smtClean="0"/>
          </a:p>
          <a:p>
            <a:pPr>
              <a:buFont typeface="Arial" charset="0"/>
              <a:buNone/>
            </a:pPr>
            <a:r>
              <a:rPr lang="pt-BR" b="1" smtClean="0"/>
              <a:t>Regiões Sul e Sudeste</a:t>
            </a:r>
          </a:p>
          <a:p>
            <a:pPr>
              <a:buFont typeface="Arial" charset="0"/>
              <a:buNone/>
            </a:pPr>
            <a:r>
              <a:rPr lang="pt-BR" b="1" smtClean="0"/>
              <a:t>Estados: Rio Grande do Sul, Paraná, Santa Catarina e Rio de Janeiro</a:t>
            </a:r>
          </a:p>
          <a:p>
            <a:pPr algn="ctr">
              <a:buFont typeface="Arial" charset="0"/>
              <a:buNone/>
            </a:pPr>
            <a:endParaRPr lang="pt-BR" b="1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Espaço Reservado para Conteúdo 2"/>
          <p:cNvSpPr>
            <a:spLocks noGrp="1"/>
          </p:cNvSpPr>
          <p:nvPr>
            <p:ph idx="1"/>
          </p:nvPr>
        </p:nvSpPr>
        <p:spPr>
          <a:xfrm>
            <a:off x="2124075" y="1052513"/>
            <a:ext cx="6562725" cy="4525962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pt-BR" b="1" smtClean="0"/>
              <a:t>SEMINÁRIO REGIONAL NORDESTE E NORTE </a:t>
            </a:r>
          </a:p>
          <a:p>
            <a:pPr algn="ctr">
              <a:buFont typeface="Arial" charset="0"/>
              <a:buNone/>
            </a:pPr>
            <a:endParaRPr lang="pt-BR" b="1" smtClean="0"/>
          </a:p>
          <a:p>
            <a:pPr algn="ctr">
              <a:buFont typeface="Arial" charset="0"/>
              <a:buNone/>
            </a:pPr>
            <a:r>
              <a:rPr lang="pt-BR" b="1" smtClean="0"/>
              <a:t>FEIRA DE SANTANA-BA</a:t>
            </a:r>
          </a:p>
          <a:p>
            <a:pPr>
              <a:buFont typeface="Arial" charset="0"/>
              <a:buNone/>
            </a:pPr>
            <a:endParaRPr lang="pt-BR" b="1" smtClean="0"/>
          </a:p>
          <a:p>
            <a:pPr>
              <a:buFont typeface="Arial" charset="0"/>
              <a:buNone/>
            </a:pPr>
            <a:r>
              <a:rPr lang="pt-BR" b="1" smtClean="0"/>
              <a:t>Regiões  Nordeste e Norte </a:t>
            </a:r>
          </a:p>
          <a:p>
            <a:pPr>
              <a:buFont typeface="Arial" charset="0"/>
              <a:buNone/>
            </a:pPr>
            <a:r>
              <a:rPr lang="pt-BR" b="1" smtClean="0"/>
              <a:t>Estados: Bahia, Maranhão, Pará e Tocantins </a:t>
            </a:r>
          </a:p>
          <a:p>
            <a:endParaRPr lang="pt-BR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Título 1"/>
          <p:cNvSpPr>
            <a:spLocks noGrp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r>
              <a:rPr lang="pt-BR" sz="3200" b="1" smtClean="0"/>
              <a:t>AVALIAÇÃO E CONTRIBUIÇÕES </a:t>
            </a:r>
          </a:p>
        </p:txBody>
      </p:sp>
      <p:sp>
        <p:nvSpPr>
          <p:cNvPr id="33795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628775"/>
            <a:ext cx="6707188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800" b="1" smtClean="0"/>
              <a:t>O QUE FOI BOM?</a:t>
            </a:r>
          </a:p>
          <a:p>
            <a:r>
              <a:rPr lang="pt-BR" sz="2800" smtClean="0"/>
              <a:t>Apoio dos educandos na condução das atividades</a:t>
            </a:r>
          </a:p>
          <a:p>
            <a:r>
              <a:rPr lang="pt-BR" sz="2800" smtClean="0"/>
              <a:t>Apoio dos parceiros – fundamental</a:t>
            </a:r>
          </a:p>
          <a:p>
            <a:r>
              <a:rPr lang="pt-BR" sz="2800" smtClean="0"/>
              <a:t>Acompanhamento diferenciado onde teve Unicafes presente, mais facilidade </a:t>
            </a:r>
          </a:p>
          <a:p>
            <a:r>
              <a:rPr lang="pt-BR" sz="2800" smtClean="0"/>
              <a:t>Utilização de metodologias e práticas adequadas a realidade - os educadores se superaram em relação ao processo</a:t>
            </a:r>
          </a:p>
          <a:p>
            <a:endParaRPr lang="pt-BR" sz="2800" smtClean="0"/>
          </a:p>
          <a:p>
            <a:endParaRPr lang="pt-BR" b="1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ítulo 1"/>
          <p:cNvSpPr>
            <a:spLocks noGrp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r>
              <a:rPr lang="pt-BR" sz="3200" b="1" smtClean="0"/>
              <a:t>AVALIAÇÃO E CONTRIBUIÇÕES </a:t>
            </a:r>
            <a:endParaRPr lang="pt-BR" sz="320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79613" y="1600200"/>
            <a:ext cx="6707187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b="1" dirty="0" smtClean="0"/>
              <a:t>O QUE FOI BOM?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Oportunidade de capacitação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Certificado serviu como titulação/horas de estágio – importância e credibilidade das pessoas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Compreensão pelos educandos em relação a metodologia utilizada pelos educadores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Flexibilidade de horários – adequação a realidade de cada turma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24075" y="1600200"/>
            <a:ext cx="6562725" cy="4525963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b="1" dirty="0" smtClean="0"/>
              <a:t>O QUE FOI BOM?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Grau de satisfação, reconhecimento e autonomia dos alunos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Interesse pela continuidade das ações de formação nas turmas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Interesse pela formação de novas turmas – ampliação e propaganda do trabalho da ÚNICAFES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A idéia foi mais interessante que os recursos disponíveis – houve garra e envolvimento para desenvolver as ações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Saldo de qualidade na visibilidade das ações da UNICAFES</a:t>
            </a:r>
          </a:p>
        </p:txBody>
      </p:sp>
      <p:sp>
        <p:nvSpPr>
          <p:cNvPr id="35843" name="Título 1"/>
          <p:cNvSpPr>
            <a:spLocks noGrp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r>
              <a:rPr lang="pt-BR" sz="3200" b="1" smtClean="0"/>
              <a:t>AVALIAÇÃO E CONTRIBUIÇÕES </a:t>
            </a:r>
            <a:endParaRPr lang="pt-BR" sz="320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Título 1"/>
          <p:cNvSpPr>
            <a:spLocks noGrp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r>
              <a:rPr lang="pt-BR" sz="3200" b="1" smtClean="0"/>
              <a:t>AVALIAÇÃO E CONTRIBUIÇÕES </a:t>
            </a:r>
          </a:p>
        </p:txBody>
      </p:sp>
      <p:sp>
        <p:nvSpPr>
          <p:cNvPr id="36867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628775"/>
            <a:ext cx="6707188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800" b="1" smtClean="0"/>
              <a:t>O QUE FOI BOM?</a:t>
            </a:r>
          </a:p>
          <a:p>
            <a:r>
              <a:rPr lang="pt-BR" sz="2800" smtClean="0"/>
              <a:t>A metodologia possibilitou um despertar das potencialidades</a:t>
            </a:r>
          </a:p>
          <a:p>
            <a:r>
              <a:rPr lang="pt-BR" sz="2800" smtClean="0"/>
              <a:t>Os materiais e experiências, o que necessita pensar formas de  sistematização e publicação dos materiais produzidos </a:t>
            </a:r>
          </a:p>
          <a:p>
            <a:endParaRPr lang="pt-BR" sz="2800" smtClean="0"/>
          </a:p>
          <a:p>
            <a:endParaRPr lang="pt-BR" sz="2800" smtClean="0"/>
          </a:p>
          <a:p>
            <a:endParaRPr lang="pt-BR" sz="2800" smtClean="0"/>
          </a:p>
          <a:p>
            <a:endParaRPr lang="pt-BR" sz="2800" b="1" smtClean="0"/>
          </a:p>
          <a:p>
            <a:endParaRPr lang="pt-BR" sz="2800" smtClean="0"/>
          </a:p>
          <a:p>
            <a:endParaRPr lang="pt-BR" b="1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ítulo 1"/>
          <p:cNvSpPr>
            <a:spLocks noGrp="1"/>
          </p:cNvSpPr>
          <p:nvPr>
            <p:ph type="title"/>
          </p:nvPr>
        </p:nvSpPr>
        <p:spPr>
          <a:xfrm>
            <a:off x="2195513" y="274638"/>
            <a:ext cx="6491287" cy="1143000"/>
          </a:xfrm>
        </p:spPr>
        <p:txBody>
          <a:bodyPr/>
          <a:lstStyle/>
          <a:p>
            <a:r>
              <a:rPr lang="pt-BR" sz="3200" b="1" smtClean="0"/>
              <a:t>AVALIAÇÃO E CONTRIBUIÇÕES </a:t>
            </a:r>
            <a:endParaRPr lang="pt-BR" sz="3200" smtClean="0"/>
          </a:p>
        </p:txBody>
      </p:sp>
      <p:sp>
        <p:nvSpPr>
          <p:cNvPr id="37891" name="Espaço Reservado para Conteúdo 2"/>
          <p:cNvSpPr>
            <a:spLocks noGrp="1"/>
          </p:cNvSpPr>
          <p:nvPr>
            <p:ph idx="1"/>
          </p:nvPr>
        </p:nvSpPr>
        <p:spPr>
          <a:xfrm>
            <a:off x="1908175" y="1600200"/>
            <a:ext cx="6778625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800" b="1" smtClean="0"/>
              <a:t>O QUE FOI BOM?</a:t>
            </a:r>
          </a:p>
          <a:p>
            <a:r>
              <a:rPr lang="pt-BR" sz="2800" smtClean="0"/>
              <a:t>Diversidade dos ramos do cooperativismo trabalhados </a:t>
            </a:r>
          </a:p>
          <a:p>
            <a:r>
              <a:rPr lang="pt-BR" sz="2800" smtClean="0"/>
              <a:t>Diferentes faixa etárias envolvidas</a:t>
            </a:r>
          </a:p>
          <a:p>
            <a:r>
              <a:rPr lang="pt-BR" sz="2800" smtClean="0"/>
              <a:t>Debate sobre gênero e juventude</a:t>
            </a:r>
          </a:p>
          <a:p>
            <a:r>
              <a:rPr lang="pt-BR" sz="2800" smtClean="0"/>
              <a:t>Diversidade étnica</a:t>
            </a:r>
          </a:p>
          <a:p>
            <a:r>
              <a:rPr lang="pt-BR" sz="2800" smtClean="0"/>
              <a:t>Mudança de atitudes e comportamento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ítulo 1"/>
          <p:cNvSpPr>
            <a:spLocks noGrp="1"/>
          </p:cNvSpPr>
          <p:nvPr>
            <p:ph type="title"/>
          </p:nvPr>
        </p:nvSpPr>
        <p:spPr>
          <a:xfrm>
            <a:off x="2195513" y="620713"/>
            <a:ext cx="6491287" cy="633412"/>
          </a:xfrm>
        </p:spPr>
        <p:txBody>
          <a:bodyPr/>
          <a:lstStyle/>
          <a:p>
            <a:pPr algn="l"/>
            <a:r>
              <a:rPr lang="pt-BR" sz="3200" b="1" smtClean="0"/>
              <a:t>AVALIAÇÃO E CONTRIBUIÇÕES</a:t>
            </a:r>
            <a:endParaRPr lang="pt-BR" sz="3200" smtClean="0"/>
          </a:p>
        </p:txBody>
      </p:sp>
      <p:sp>
        <p:nvSpPr>
          <p:cNvPr id="38915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412875"/>
            <a:ext cx="6707188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800" b="1" smtClean="0"/>
              <a:t>O QUE PRECISA MELHORAR?</a:t>
            </a:r>
          </a:p>
          <a:p>
            <a:r>
              <a:rPr lang="pt-BR" sz="2800" smtClean="0"/>
              <a:t>Fazer uma proposta que seja adaptada ao meio rural – estrutura e recursos</a:t>
            </a:r>
          </a:p>
          <a:p>
            <a:r>
              <a:rPr lang="pt-BR" sz="2800" smtClean="0"/>
              <a:t>Mesclar os autores utilizados – usar diferentes pontos de vista </a:t>
            </a:r>
          </a:p>
          <a:p>
            <a:r>
              <a:rPr lang="pt-BR" sz="2800" smtClean="0"/>
              <a:t>Adequar o material</a:t>
            </a:r>
          </a:p>
          <a:p>
            <a:r>
              <a:rPr lang="pt-BR" sz="2800" smtClean="0"/>
              <a:t>Adequar a quantidade</a:t>
            </a:r>
          </a:p>
          <a:p>
            <a:r>
              <a:rPr lang="pt-BR" sz="2800" smtClean="0"/>
              <a:t>Maior agilidade na entrega do material</a:t>
            </a:r>
          </a:p>
          <a:p>
            <a:r>
              <a:rPr lang="pt-BR" sz="2800" smtClean="0"/>
              <a:t>Demora nos acertos, ajustes, devolução para correção – simplificar os procedimentos burocráticos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Título 1"/>
          <p:cNvSpPr>
            <a:spLocks noGrp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r>
              <a:rPr lang="pt-BR" sz="3200" b="1" smtClean="0"/>
              <a:t>AVALIAÇÃO E CONTRIBUIÇÕES </a:t>
            </a:r>
          </a:p>
        </p:txBody>
      </p:sp>
      <p:sp>
        <p:nvSpPr>
          <p:cNvPr id="39939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350963"/>
            <a:ext cx="6707188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800" b="1" smtClean="0"/>
              <a:t>O QUE PRECISA MELHORAR?</a:t>
            </a:r>
          </a:p>
          <a:p>
            <a:r>
              <a:rPr lang="pt-BR" sz="2800" smtClean="0"/>
              <a:t>Equipe Nacional - que seja mais habilidosa no repasse das informações e posterior cumprimento das datas previstas com mínimos ajustes no decorrer do curso</a:t>
            </a:r>
          </a:p>
          <a:p>
            <a:r>
              <a:rPr lang="pt-BR" sz="2800" smtClean="0"/>
              <a:t>Mesma resposta para todos os educadores, repassar orientações da mesma forma </a:t>
            </a:r>
          </a:p>
          <a:p>
            <a:r>
              <a:rPr lang="pt-BR" sz="2800" smtClean="0"/>
              <a:t>Que o projeto seja adequado a realidade prevendo valores compatíveis a transporte, alimentação, remuneração</a:t>
            </a:r>
          </a:p>
          <a:p>
            <a:pPr>
              <a:buFont typeface="Arial" charset="0"/>
              <a:buNone/>
            </a:pPr>
            <a:r>
              <a:rPr lang="pt-BR" sz="2800" smtClean="0"/>
              <a:t/>
            </a:r>
            <a:br>
              <a:rPr lang="pt-BR" sz="2800" smtClean="0"/>
            </a:br>
            <a:endParaRPr lang="pt-BR" sz="2800" smtClean="0"/>
          </a:p>
          <a:p>
            <a:endParaRPr lang="pt-BR" sz="2800" b="1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b="1" smtClean="0"/>
              <a:t>AVALIAÇÃO E CONTRIBUIÇÕES </a:t>
            </a:r>
            <a:endParaRPr lang="pt-BR" sz="320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08175" y="1600200"/>
            <a:ext cx="6778625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b="1" dirty="0" smtClean="0"/>
              <a:t>O QUE PRECISA MELHORAR?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Que os envolvidos se adequem ao calendário proposto e participem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Quantidade de atividades de formação para os formadores - que aconteçam capacitações no início, meio e conclusão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Falta de experiência, dificuldade na dinâmica de trabalho, trabalho segmentado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Ter profissionais mais ágeis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Título 1"/>
          <p:cNvSpPr>
            <a:spLocks noGrp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r>
              <a:rPr lang="pt-BR" sz="3200" b="1" smtClean="0"/>
              <a:t>AVALIAÇÃO E CONTRIBUIÇÕES </a:t>
            </a:r>
          </a:p>
        </p:txBody>
      </p:sp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268413"/>
            <a:ext cx="6707188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z="2800" b="1" smtClean="0"/>
              <a:t>O QUE PRECISA MELHORAR?</a:t>
            </a:r>
          </a:p>
          <a:p>
            <a:r>
              <a:rPr lang="pt-BR" sz="2800" smtClean="0"/>
              <a:t>Faltou interação e participação para elaboração da proposta inicial do projeto – melhor direcionamento dos temas </a:t>
            </a:r>
          </a:p>
          <a:p>
            <a:r>
              <a:rPr lang="pt-BR" sz="2800" smtClean="0"/>
              <a:t>A grade de conteúdos poderia ser trabalhada de forma múltipla – mais conteúdos de cunho social e ambiental – referenciais curriculares nacional e regionais</a:t>
            </a:r>
          </a:p>
          <a:p>
            <a:r>
              <a:rPr lang="pt-BR" sz="2800" smtClean="0"/>
              <a:t>O material didático não foi adequado as realidades locais</a:t>
            </a:r>
          </a:p>
          <a:p>
            <a:endParaRPr lang="pt-BR" sz="2800" b="1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600200"/>
            <a:ext cx="6635750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pt-BR" b="1" smtClean="0"/>
              <a:t>MOMENTOS EM ERECHIM </a:t>
            </a:r>
          </a:p>
          <a:p>
            <a:pPr algn="ctr">
              <a:buFont typeface="Arial" charset="0"/>
              <a:buNone/>
            </a:pPr>
            <a:endParaRPr lang="pt-BR" b="1" smtClean="0"/>
          </a:p>
          <a:p>
            <a:pPr algn="ctr">
              <a:buFont typeface="Arial" charset="0"/>
              <a:buNone/>
            </a:pPr>
            <a:r>
              <a:rPr lang="pt-BR" b="1" smtClean="0"/>
              <a:t>Seminário Regional Sul e Sudeste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124075" y="274638"/>
            <a:ext cx="6562725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3200" b="1" dirty="0">
                <a:latin typeface="+mj-lt"/>
                <a:ea typeface="+mj-ea"/>
                <a:cs typeface="+mj-cs"/>
              </a:rPr>
              <a:t>AVALIAÇÃO E CONTRIBUIÇÕES </a:t>
            </a:r>
            <a:endParaRPr lang="pt-BR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268413"/>
            <a:ext cx="6707188" cy="4525962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b="1" dirty="0" smtClean="0"/>
              <a:t>O QUE PRECISA MELHORAR?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A parte burocrática – listas de presença, relatórios, documentações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Readequação da metodologia e do material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Pensar coisas que já são utilizadas pelas regiões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Mais momentos de encontros presenciais para a coordenação nacional, estadual,  educadores e educandos para conhecer melhor a realidade e fazer planejamento conjunto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5058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45059" name="Picture 2" descr="C:\Users\José Paulo\Desktop\fotos planseq\DSC009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6082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46083" name="Picture 2" descr="C:\Users\José Paulo\Desktop\fotos planseq\DSC009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47106" name="Picture 2" descr="C:\Users\José Paulo\Desktop\fotos planseq\DSC0097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8130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48131" name="Picture 2" descr="C:\Users\José Paulo\Desktop\Fotos Erechim\formatura planseq 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49154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51863" y="24526875"/>
            <a:ext cx="19384962" cy="145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3" descr="C:\Users\José Paulo\Desktop\Fotos Erechim\formatura planseq 0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 descr="C:\Users\José Paulo\Documents\Meus arquivos recebidos\formatura planseq 08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600200"/>
            <a:ext cx="6635750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pt-BR" b="1" smtClean="0"/>
              <a:t>MOMENTOS EM FEIRA DE SANTANA  </a:t>
            </a:r>
          </a:p>
          <a:p>
            <a:pPr algn="ctr">
              <a:buFont typeface="Arial" charset="0"/>
              <a:buNone/>
            </a:pPr>
            <a:endParaRPr lang="pt-BR" b="1" smtClean="0"/>
          </a:p>
          <a:p>
            <a:pPr algn="ctr">
              <a:buFont typeface="Arial" charset="0"/>
              <a:buNone/>
            </a:pPr>
            <a:r>
              <a:rPr lang="pt-BR" b="1" smtClean="0"/>
              <a:t>Seminário Regional Nordeste e Norte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52226" name="Picture 2" descr="C:\Users\José Paulo\Desktop\fotos planseq\DSC0099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 descr="C:\Users\José Paulo\Desktop\fotos planseq\DSC009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54274" name="Picture 2" descr="C:\Users\José Paulo\Desktop\fotos planseq\DSC0099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55298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55299" name="Picture 2" descr="C:\Users\José Paulo\Desktop\fotos planseq\DSC01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Título 1"/>
          <p:cNvSpPr>
            <a:spLocks noGrp="1"/>
          </p:cNvSpPr>
          <p:nvPr>
            <p:ph type="title"/>
          </p:nvPr>
        </p:nvSpPr>
        <p:spPr>
          <a:xfrm>
            <a:off x="2124075" y="2060575"/>
            <a:ext cx="6562725" cy="1143000"/>
          </a:xfrm>
        </p:spPr>
        <p:txBody>
          <a:bodyPr/>
          <a:lstStyle/>
          <a:p>
            <a:r>
              <a:rPr lang="pt-BR" sz="3200" b="1" smtClean="0"/>
              <a:t>EXPERIÊNCIAS DIFERENCIADAS  DE TRABALHO COM AS TURMAS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57346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57347" name="Picture 3" descr="C:\Users\Administrador\Desktop\DSC051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58370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58371" name="Picture 2" descr="C:\Users\José Paulo\Desktop\Oficina Feira de Santana\Planseq\Fotos modulo I\IMG0980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59394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59395" name="Picture 2" descr="C:\Users\Administrador\Desktop\DSC034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8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2" descr="C:\Users\Administrador\Desktop\2010_05_02\IMG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919288"/>
            <a:ext cx="3778250" cy="1365250"/>
          </a:xfrm>
        </p:spPr>
      </p:pic>
      <p:pic>
        <p:nvPicPr>
          <p:cNvPr id="60418" name="Picture 3" descr="C:\Users\Administrador\Desktop\2010_05_12\IM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943100"/>
            <a:ext cx="3779837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4" descr="C:\Users\Administrador\Desktop\2010_08_05\IM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4291013"/>
            <a:ext cx="3671888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5" descr="C:\Users\Administrador\Desktop\2010_05_05\IM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4316413"/>
            <a:ext cx="360045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1" name="CaixaDeTexto 8"/>
          <p:cNvSpPr txBox="1">
            <a:spLocks noChangeArrowheads="1"/>
          </p:cNvSpPr>
          <p:nvPr/>
        </p:nvSpPr>
        <p:spPr bwMode="auto">
          <a:xfrm>
            <a:off x="1116013" y="3429000"/>
            <a:ext cx="1585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latin typeface="Calibri" pitchFamily="34" charset="0"/>
              </a:rPr>
              <a:t>União solidária</a:t>
            </a:r>
          </a:p>
        </p:txBody>
      </p:sp>
      <p:sp>
        <p:nvSpPr>
          <p:cNvPr id="60422" name="CaixaDeTexto 9"/>
          <p:cNvSpPr txBox="1">
            <a:spLocks noChangeArrowheads="1"/>
          </p:cNvSpPr>
          <p:nvPr/>
        </p:nvSpPr>
        <p:spPr bwMode="auto">
          <a:xfrm>
            <a:off x="6084888" y="3429000"/>
            <a:ext cx="1584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latin typeface="Calibri" pitchFamily="34" charset="0"/>
              </a:rPr>
              <a:t>União solidária</a:t>
            </a:r>
          </a:p>
        </p:txBody>
      </p:sp>
      <p:sp>
        <p:nvSpPr>
          <p:cNvPr id="60423" name="CaixaDeTexto 10"/>
          <p:cNvSpPr txBox="1">
            <a:spLocks noChangeArrowheads="1"/>
          </p:cNvSpPr>
          <p:nvPr/>
        </p:nvSpPr>
        <p:spPr bwMode="auto">
          <a:xfrm>
            <a:off x="1258888" y="5949950"/>
            <a:ext cx="18065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latin typeface="Calibri" pitchFamily="34" charset="0"/>
              </a:rPr>
              <a:t>Colméia solidária</a:t>
            </a:r>
          </a:p>
        </p:txBody>
      </p:sp>
      <p:sp>
        <p:nvSpPr>
          <p:cNvPr id="60424" name="CaixaDeTexto 11"/>
          <p:cNvSpPr txBox="1">
            <a:spLocks noChangeArrowheads="1"/>
          </p:cNvSpPr>
          <p:nvPr/>
        </p:nvSpPr>
        <p:spPr bwMode="auto">
          <a:xfrm>
            <a:off x="5940425" y="5949950"/>
            <a:ext cx="12557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latin typeface="Calibri" pitchFamily="34" charset="0"/>
              </a:rPr>
              <a:t>Quilombola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61442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61443" name="Picture 2" descr="100_69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62466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62467" name="Imagem 3" descr="C:\Users\RUTE\Documents\UNICAFES ATUAL\Fotos II Módulo\S73055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0" name="Título 1"/>
          <p:cNvSpPr>
            <a:spLocks noGrp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r>
              <a:rPr lang="pt-BR" sz="3200" b="1" smtClean="0"/>
              <a:t>CONTRIBUIÇÕES </a:t>
            </a:r>
          </a:p>
        </p:txBody>
      </p:sp>
      <p:sp>
        <p:nvSpPr>
          <p:cNvPr id="63491" name="Espaço Reservado para Conteúdo 2"/>
          <p:cNvSpPr>
            <a:spLocks noGrp="1"/>
          </p:cNvSpPr>
          <p:nvPr>
            <p:ph idx="1"/>
          </p:nvPr>
        </p:nvSpPr>
        <p:spPr>
          <a:xfrm>
            <a:off x="1979613" y="1600200"/>
            <a:ext cx="6707187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pt-BR" smtClean="0"/>
              <a:t>Apresentação das experiências do INFOCOS – PR e da ASCOOB-BA</a:t>
            </a:r>
          </a:p>
          <a:p>
            <a:r>
              <a:rPr lang="pt-BR" smtClean="0"/>
              <a:t>Conhecimento das ações</a:t>
            </a:r>
          </a:p>
          <a:p>
            <a:r>
              <a:rPr lang="pt-BR" smtClean="0"/>
              <a:t>Contribuição para pensar a política de formação para a UNICAFES</a:t>
            </a:r>
          </a:p>
          <a:p>
            <a:r>
              <a:rPr lang="pt-BR" smtClean="0"/>
              <a:t>Aprofundamento das relações de parceria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2420938"/>
            <a:ext cx="8439150" cy="240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65538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65539" name="Picture 4" descr="ascoob nov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85762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65540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29063"/>
            <a:ext cx="9144000" cy="2928937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2565400"/>
            <a:ext cx="6635750" cy="3560763"/>
          </a:xfrm>
        </p:spPr>
        <p:txBody>
          <a:bodyPr rtlCol="0">
            <a:normAutofit fontScale="700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Nível de participação, envolvimento, autonomia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Fortalecimento da identidade enquanto trabalhadores  rurais, da economia solidária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Inserção no PAA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Fortalecimentos das cooperativas já </a:t>
            </a:r>
            <a:r>
              <a:rPr lang="pt-BR" sz="3300" dirty="0" smtClean="0"/>
              <a:t>existentes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Motivação e criação de novas cooperativas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Organização e participação em feiras locais, municipais e estaduais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Feiras de troca solidária – moeda solidária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/>
          </a:p>
        </p:txBody>
      </p:sp>
      <p:sp>
        <p:nvSpPr>
          <p:cNvPr id="66563" name="CaixaDeTexto 4"/>
          <p:cNvSpPr txBox="1">
            <a:spLocks noChangeArrowheads="1"/>
          </p:cNvSpPr>
          <p:nvPr/>
        </p:nvSpPr>
        <p:spPr bwMode="auto">
          <a:xfrm>
            <a:off x="1979613" y="765175"/>
            <a:ext cx="6624637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3200" b="1">
                <a:latin typeface="Calibri" pitchFamily="34" charset="0"/>
              </a:rPr>
              <a:t>PRINCIPAIS RESULTADOS ALCANÇADOS ATRAVÉS DOS CURSOS DO PLANSEQ: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24075" y="549275"/>
            <a:ext cx="6634163" cy="4525963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Trabalho com públicos diferenciados tais como: mulheres, jovens, indígenas,  quilombolas e especiais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Fortalecimento das parcerias existentes e construção de novas parcerias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Processo de reconhecimento da UNICAFES pelas suas associadas e por outras organizações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Ampliação do leque de abrangência da organização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0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1600200"/>
            <a:ext cx="6635750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pt-BR" sz="4400" b="1" smtClean="0"/>
              <a:t>AS PRINCIPAIS CONTRIBUIÇÕES PARA A CONSTRUÇÃO DA POLÍTICA DE FORMAÇÃO DA UNICAFES</a:t>
            </a:r>
          </a:p>
          <a:p>
            <a:pPr algn="ctr">
              <a:buFont typeface="Arial" charset="0"/>
              <a:buNone/>
            </a:pPr>
            <a:endParaRPr lang="pt-BR" sz="4400" b="1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4" name="Espaço Reservado para Conteúdo 2"/>
          <p:cNvSpPr>
            <a:spLocks noGrp="1"/>
          </p:cNvSpPr>
          <p:nvPr>
            <p:ph idx="1"/>
          </p:nvPr>
        </p:nvSpPr>
        <p:spPr>
          <a:xfrm>
            <a:off x="2124075" y="1279525"/>
            <a:ext cx="6634163" cy="4525963"/>
          </a:xfrm>
        </p:spPr>
        <p:txBody>
          <a:bodyPr/>
          <a:lstStyle/>
          <a:p>
            <a:pPr algn="just"/>
            <a:r>
              <a:rPr lang="pt-BR" sz="2800" smtClean="0"/>
              <a:t>Implementação do coletivo de formação (nacional e estadual)</a:t>
            </a:r>
          </a:p>
          <a:p>
            <a:pPr algn="just"/>
            <a:r>
              <a:rPr lang="pt-BR" sz="2800" smtClean="0"/>
              <a:t>Socialização das experiências com instituições formadas em todos os estados/regiões</a:t>
            </a:r>
          </a:p>
          <a:p>
            <a:pPr algn="just"/>
            <a:r>
              <a:rPr lang="pt-BR" sz="2800" smtClean="0"/>
              <a:t>Privilegiar intercâmbios</a:t>
            </a:r>
          </a:p>
          <a:p>
            <a:pPr algn="just"/>
            <a:r>
              <a:rPr lang="pt-BR" sz="2800" smtClean="0"/>
              <a:t>Entender a sistematização das informações e experiências como um desafio a ser vencido</a:t>
            </a:r>
          </a:p>
          <a:p>
            <a:pPr algn="just">
              <a:buFont typeface="Arial" charset="0"/>
              <a:buNone/>
            </a:pPr>
            <a:endParaRPr lang="pt-BR" sz="2800" b="1" smtClean="0"/>
          </a:p>
          <a:p>
            <a:pPr algn="just"/>
            <a:endParaRPr lang="pt-BR" sz="2800" b="1" smtClean="0"/>
          </a:p>
          <a:p>
            <a:pPr algn="just"/>
            <a:endParaRPr lang="pt-BR" sz="2800" b="1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95513" y="981075"/>
            <a:ext cx="6491287" cy="4525963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A formação não pode estar dissociada dos processos de melhoria da qualidade de vida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Enfoque no processo formativo, educativo e organizativo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Trabalhar os conteúdos privilegiando a linguagem, literatura e cultura regionais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Elaborar materiais adaptados a realidade local/regional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/>
              <a:t>Definir processos e etapas da formação (inicial, aprofundamento, aperfeiçoamento, especialização)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8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2" name="Espaço Reservado para Conteúdo 2"/>
          <p:cNvSpPr>
            <a:spLocks noGrp="1"/>
          </p:cNvSpPr>
          <p:nvPr>
            <p:ph idx="1"/>
          </p:nvPr>
        </p:nvSpPr>
        <p:spPr>
          <a:xfrm>
            <a:off x="2195513" y="981075"/>
            <a:ext cx="6491287" cy="4525963"/>
          </a:xfrm>
        </p:spPr>
        <p:txBody>
          <a:bodyPr/>
          <a:lstStyle/>
          <a:p>
            <a:r>
              <a:rPr lang="pt-BR" sz="2800" smtClean="0"/>
              <a:t>Os Educadores devem corresponder ao perfil básico necessário ao cumprimento das atividades propostas</a:t>
            </a:r>
          </a:p>
          <a:p>
            <a:r>
              <a:rPr lang="pt-BR" sz="2800" smtClean="0"/>
              <a:t>Os Educandos - devem ser indicados, selecionados pelo envolvimento com as Cooperativas associadas a UNICAFES e comprometidos com o processo educativo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24075" y="765175"/>
            <a:ext cx="6562725" cy="4525963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Adequação do conteúdo a realidade das turmas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Atuação e desenvolvimento dos temas a partir de diagnóstico da realidade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Definir qual o tipo de curso é importante para o Programa de Formação da UNICAFES?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Atender demandas dos territórios e regiões com maior carência </a:t>
            </a:r>
            <a:endParaRPr lang="pt-B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24075" y="549275"/>
            <a:ext cx="6634163" cy="4525963"/>
          </a:xfrm>
        </p:spPr>
        <p:txBody>
          <a:bodyPr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Trabalhar com turmas concentradas e não mais pulverizadas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Ampliar os temas trabalhados fazendo uma interação entre o cooperativismo e os diferentes temas (ambiental, permacultura, sustentabilidade, artesanato)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Construção de referenciais metodológicos regionalizados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Incluir nos conteúdos os enfoques político, social, econômico e financeiro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4" name="Espaço Reservado para Conteúdo 2"/>
          <p:cNvSpPr>
            <a:spLocks noGrp="1"/>
          </p:cNvSpPr>
          <p:nvPr>
            <p:ph idx="1"/>
          </p:nvPr>
        </p:nvSpPr>
        <p:spPr>
          <a:xfrm>
            <a:off x="2051050" y="260350"/>
            <a:ext cx="6635750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endParaRPr lang="pt-BR" b="1" smtClean="0"/>
          </a:p>
          <a:p>
            <a:pPr algn="ctr">
              <a:buFont typeface="Arial" charset="0"/>
              <a:buNone/>
            </a:pPr>
            <a:r>
              <a:rPr lang="pt-BR" b="1" smtClean="0"/>
              <a:t>Passos futuros – possibilidade de novos projetos</a:t>
            </a:r>
          </a:p>
          <a:p>
            <a:pPr algn="ctr">
              <a:buFont typeface="Arial" charset="0"/>
              <a:buNone/>
            </a:pPr>
            <a:endParaRPr lang="pt-BR" b="1" smtClean="0"/>
          </a:p>
        </p:txBody>
      </p:sp>
      <p:pic>
        <p:nvPicPr>
          <p:cNvPr id="74755" name="Picture 2" descr="C:\Users\José Paulo\Desktop\fotos planseq\DSC009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1989138"/>
            <a:ext cx="5964237" cy="44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istrador\Desktop\DSC05306.JPG"/>
          <p:cNvPicPr>
            <a:picLocks noGrp="1" noChangeAspect="1" noChangeArrowheads="1"/>
          </p:cNvPicPr>
          <p:nvPr/>
        </p:nvPicPr>
        <p:blipFill>
          <a:blip r:embed="rId2">
            <a:lum bright="30000"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4525963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b="1" dirty="0" smtClean="0">
              <a:latin typeface="Agency FB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b="1" dirty="0" smtClean="0">
              <a:latin typeface="Agency FB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b="1" dirty="0" smtClean="0">
              <a:latin typeface="Agency FB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b="1" dirty="0" smtClean="0">
              <a:latin typeface="Agency FB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b="1" dirty="0" smtClean="0">
              <a:latin typeface="Agency FB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b="1" dirty="0" smtClean="0">
              <a:latin typeface="Agency FB" pitchFamily="34" charset="0"/>
            </a:endParaRP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b="1" dirty="0" smtClean="0">
                <a:latin typeface="Agency FB" pitchFamily="34" charset="0"/>
              </a:rPr>
              <a:t>O CAMIMHO SÓ SE FAZ CAMINHANDO E É PRECISO CAMINHAR MUITO PARA ENCONTRAR O QUE SE PROCURA ... MUITAS VEZES MUITO PERTO. </a:t>
            </a:r>
            <a:r>
              <a:rPr lang="pt-BR" sz="2000" b="1" dirty="0" smtClean="0">
                <a:latin typeface="Agency FB" pitchFamily="34" charset="0"/>
              </a:rPr>
              <a:t>(</a:t>
            </a:r>
            <a:r>
              <a:rPr lang="pt-BR" b="1" dirty="0" smtClean="0">
                <a:latin typeface="Agency FB" pitchFamily="34" charset="0"/>
              </a:rPr>
              <a:t> </a:t>
            </a:r>
            <a:r>
              <a:rPr lang="pt-BR" sz="2000" b="1" dirty="0" smtClean="0">
                <a:solidFill>
                  <a:schemeClr val="accent5">
                    <a:lumMod val="50000"/>
                  </a:schemeClr>
                </a:solidFill>
                <a:latin typeface="Agency FB" pitchFamily="34" charset="0"/>
              </a:rPr>
              <a:t>Saramago</a:t>
            </a:r>
            <a:r>
              <a:rPr lang="pt-BR" sz="2000" b="1" dirty="0" smtClean="0">
                <a:latin typeface="Agency FB" pitchFamily="34" charset="0"/>
              </a:rPr>
              <a:t> )</a:t>
            </a:r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1524</Words>
  <Application>Microsoft Office PowerPoint</Application>
  <PresentationFormat>Apresentação na tela (4:3)</PresentationFormat>
  <Paragraphs>240</Paragraphs>
  <Slides>62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Modelo de design</vt:lpstr>
      </vt:variant>
      <vt:variant>
        <vt:i4>1</vt:i4>
      </vt:variant>
      <vt:variant>
        <vt:lpstr>Títulos de slides</vt:lpstr>
      </vt:variant>
      <vt:variant>
        <vt:i4>62</vt:i4>
      </vt:variant>
    </vt:vector>
  </HeadingPairs>
  <TitlesOfParts>
    <vt:vector size="67" baseType="lpstr">
      <vt:lpstr>Calibri</vt:lpstr>
      <vt:lpstr>Arial</vt:lpstr>
      <vt:lpstr>Symbol</vt:lpstr>
      <vt:lpstr>Agency FB</vt:lpstr>
      <vt:lpstr>Tema do Office</vt:lpstr>
      <vt:lpstr>Slide 1</vt:lpstr>
      <vt:lpstr>UNICAFES </vt:lpstr>
      <vt:lpstr>EDUCAÇÃO COOPERATIVISTA - A EXPERIÊNCIA DA UNICAFES COM O PLANSEQ ECOSOL  </vt:lpstr>
      <vt:lpstr>Slide 4</vt:lpstr>
      <vt:lpstr>AS TURMAS PLANEJADAS 5 REGIÕES 16 ESTADOS  50 TURMAS 1000 alunos</vt:lpstr>
      <vt:lpstr>Slide 6</vt:lpstr>
      <vt:lpstr>AS TURMAS REALIZADAS  4 REGIÕES 9 ESTADOS  42 TURMAS 930 alunos  </vt:lpstr>
      <vt:lpstr>Slide 8</vt:lpstr>
      <vt:lpstr>Slide 9</vt:lpstr>
      <vt:lpstr>CONTEÚDOS </vt:lpstr>
      <vt:lpstr>METODOLOGIA </vt:lpstr>
      <vt:lpstr>OS EDUCADORES</vt:lpstr>
      <vt:lpstr>Slide 13</vt:lpstr>
      <vt:lpstr>OS MUNICÍPIOS</vt:lpstr>
      <vt:lpstr>OS MUNICÍPIOS</vt:lpstr>
      <vt:lpstr>OS MUNICÍPIOS</vt:lpstr>
      <vt:lpstr>Slide 17</vt:lpstr>
      <vt:lpstr>Slide 18</vt:lpstr>
      <vt:lpstr>Slide 19</vt:lpstr>
      <vt:lpstr>Slide 20</vt:lpstr>
      <vt:lpstr>AVALIAÇÃO E CONTRIBUIÇÕES </vt:lpstr>
      <vt:lpstr>AVALIAÇÃO E CONTRIBUIÇÕES </vt:lpstr>
      <vt:lpstr>AVALIAÇÃO E CONTRIBUIÇÕES </vt:lpstr>
      <vt:lpstr>AVALIAÇÃO E CONTRIBUIÇÕES </vt:lpstr>
      <vt:lpstr>AVALIAÇÃO E CONTRIBUIÇÕES </vt:lpstr>
      <vt:lpstr>AVALIAÇÃO E CONTRIBUIÇÕES</vt:lpstr>
      <vt:lpstr>AVALIAÇÃO E CONTRIBUIÇÕES </vt:lpstr>
      <vt:lpstr>AVALIAÇÃO E CONTRIBUIÇÕES </vt:lpstr>
      <vt:lpstr>AVALIAÇÃO E CONTRIBUIÇÕES 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EXPERIÊNCIAS DIFERENCIADAS  DE TRABALHO COM AS TURMAS</vt:lpstr>
      <vt:lpstr>Slide 44</vt:lpstr>
      <vt:lpstr>Slide 45</vt:lpstr>
      <vt:lpstr>Slide 46</vt:lpstr>
      <vt:lpstr>Slide 47</vt:lpstr>
      <vt:lpstr>Slide 48</vt:lpstr>
      <vt:lpstr>Slide 49</vt:lpstr>
      <vt:lpstr>CONTRIBUIÇÕES 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José Paulo</dc:creator>
  <cp:lastModifiedBy>.</cp:lastModifiedBy>
  <cp:revision>234</cp:revision>
  <dcterms:created xsi:type="dcterms:W3CDTF">2010-12-01T08:37:32Z</dcterms:created>
  <dcterms:modified xsi:type="dcterms:W3CDTF">2010-12-13T17:28:13Z</dcterms:modified>
</cp:coreProperties>
</file>