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84" r:id="rId7"/>
    <p:sldId id="285" r:id="rId8"/>
    <p:sldId id="286" r:id="rId9"/>
    <p:sldId id="287" r:id="rId10"/>
    <p:sldId id="288" r:id="rId11"/>
    <p:sldId id="297" r:id="rId12"/>
    <p:sldId id="290" r:id="rId13"/>
    <p:sldId id="291" r:id="rId14"/>
    <p:sldId id="293" r:id="rId15"/>
    <p:sldId id="294" r:id="rId16"/>
    <p:sldId id="296" r:id="rId17"/>
    <p:sldId id="292" r:id="rId18"/>
    <p:sldId id="295" r:id="rId19"/>
    <p:sldId id="262" r:id="rId20"/>
    <p:sldId id="279" r:id="rId21"/>
    <p:sldId id="280" r:id="rId22"/>
    <p:sldId id="281" r:id="rId23"/>
    <p:sldId id="282" r:id="rId24"/>
    <p:sldId id="283" r:id="rId25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5" d="100"/>
          <a:sy n="45" d="100"/>
        </p:scale>
        <p:origin x="-123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ACEBB-20E0-4FAB-8BE8-E2D5645FDA46}" type="datetimeFigureOut">
              <a:rPr lang="pt-BR" smtClean="0"/>
              <a:pPr/>
              <a:t>07/12/2010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6ACA0-545D-4AEB-A5CC-767930D13E1B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ACEBB-20E0-4FAB-8BE8-E2D5645FDA46}" type="datetimeFigureOut">
              <a:rPr lang="pt-BR" smtClean="0"/>
              <a:pPr/>
              <a:t>07/12/2010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6ACA0-545D-4AEB-A5CC-767930D13E1B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ACEBB-20E0-4FAB-8BE8-E2D5645FDA46}" type="datetimeFigureOut">
              <a:rPr lang="pt-BR" smtClean="0"/>
              <a:pPr/>
              <a:t>07/12/2010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6ACA0-545D-4AEB-A5CC-767930D13E1B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ACEBB-20E0-4FAB-8BE8-E2D5645FDA46}" type="datetimeFigureOut">
              <a:rPr lang="pt-BR" smtClean="0"/>
              <a:pPr/>
              <a:t>07/12/2010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6ACA0-545D-4AEB-A5CC-767930D13E1B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ACEBB-20E0-4FAB-8BE8-E2D5645FDA46}" type="datetimeFigureOut">
              <a:rPr lang="pt-BR" smtClean="0"/>
              <a:pPr/>
              <a:t>07/12/2010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6ACA0-545D-4AEB-A5CC-767930D13E1B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ACEBB-20E0-4FAB-8BE8-E2D5645FDA46}" type="datetimeFigureOut">
              <a:rPr lang="pt-BR" smtClean="0"/>
              <a:pPr/>
              <a:t>07/12/2010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6ACA0-545D-4AEB-A5CC-767930D13E1B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ACEBB-20E0-4FAB-8BE8-E2D5645FDA46}" type="datetimeFigureOut">
              <a:rPr lang="pt-BR" smtClean="0"/>
              <a:pPr/>
              <a:t>07/12/2010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6ACA0-545D-4AEB-A5CC-767930D13E1B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ACEBB-20E0-4FAB-8BE8-E2D5645FDA46}" type="datetimeFigureOut">
              <a:rPr lang="pt-BR" smtClean="0"/>
              <a:pPr/>
              <a:t>07/12/2010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6ACA0-545D-4AEB-A5CC-767930D13E1B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ACEBB-20E0-4FAB-8BE8-E2D5645FDA46}" type="datetimeFigureOut">
              <a:rPr lang="pt-BR" smtClean="0"/>
              <a:pPr/>
              <a:t>07/12/2010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6ACA0-545D-4AEB-A5CC-767930D13E1B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ACEBB-20E0-4FAB-8BE8-E2D5645FDA46}" type="datetimeFigureOut">
              <a:rPr lang="pt-BR" smtClean="0"/>
              <a:pPr/>
              <a:t>07/12/2010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6ACA0-545D-4AEB-A5CC-767930D13E1B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ACEBB-20E0-4FAB-8BE8-E2D5645FDA46}" type="datetimeFigureOut">
              <a:rPr lang="pt-BR" smtClean="0"/>
              <a:pPr/>
              <a:t>07/12/2010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6ACA0-545D-4AEB-A5CC-767930D13E1B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29000"/>
            <a:lum/>
          </a:blip>
          <a:srcRect/>
          <a:stretch>
            <a:fillRect l="-25000" r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AACEBB-20E0-4FAB-8BE8-E2D5645FDA46}" type="datetimeFigureOut">
              <a:rPr lang="pt-BR" smtClean="0"/>
              <a:pPr/>
              <a:t>07/12/2010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56ACA0-545D-4AEB-A5CC-767930D13E1B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714348" y="-24"/>
            <a:ext cx="7772400" cy="1470025"/>
          </a:xfrm>
        </p:spPr>
        <p:txBody>
          <a:bodyPr>
            <a:normAutofit/>
          </a:bodyPr>
          <a:lstStyle/>
          <a:p>
            <a:r>
              <a:rPr lang="pt-BR" sz="7200" b="1" dirty="0" smtClean="0">
                <a:latin typeface="Baskerville Old Face" pitchFamily="18" charset="0"/>
              </a:rPr>
              <a:t>Apresentação ITAC</a:t>
            </a:r>
            <a:endParaRPr lang="pt-BR" sz="7200" b="1" dirty="0">
              <a:latin typeface="Baskerville Old Face" pitchFamily="18" charset="0"/>
            </a:endParaRPr>
          </a:p>
        </p:txBody>
      </p:sp>
      <p:pic>
        <p:nvPicPr>
          <p:cNvPr id="4" name="Imagem 3" descr="Nova Imagem (1)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3830" y="5643578"/>
            <a:ext cx="3510170" cy="1214421"/>
          </a:xfrm>
          <a:prstGeom prst="rect">
            <a:avLst/>
          </a:prstGeom>
        </p:spPr>
      </p:pic>
      <p:pic>
        <p:nvPicPr>
          <p:cNvPr id="5" name="Imagem 4" descr="Nova Imagem (2)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97995"/>
            <a:ext cx="5429256" cy="660005"/>
          </a:xfrm>
          <a:prstGeom prst="rect">
            <a:avLst/>
          </a:prstGeom>
        </p:spPr>
      </p:pic>
      <p:sp>
        <p:nvSpPr>
          <p:cNvPr id="6" name="Título 1"/>
          <p:cNvSpPr txBox="1">
            <a:spLocks/>
          </p:cNvSpPr>
          <p:nvPr/>
        </p:nvSpPr>
        <p:spPr>
          <a:xfrm>
            <a:off x="857224" y="1357298"/>
            <a:ext cx="7772400" cy="42148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6000" b="1" dirty="0" smtClean="0">
                <a:solidFill>
                  <a:srgbClr val="FF0000"/>
                </a:solidFill>
                <a:latin typeface="Baskerville Old Face" pitchFamily="18" charset="0"/>
                <a:ea typeface="+mj-ea"/>
                <a:cs typeface="+mj-cs"/>
              </a:rPr>
              <a:t>Rede Arte Sudeste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BR" sz="3200" b="1" dirty="0" smtClean="0">
              <a:solidFill>
                <a:srgbClr val="FF0000"/>
              </a:solidFill>
              <a:latin typeface="Baskerville Old Face" pitchFamily="18" charset="0"/>
              <a:ea typeface="+mj-ea"/>
              <a:cs typeface="+mj-cs"/>
            </a:endParaRPr>
          </a:p>
          <a:p>
            <a:pPr algn="ctr">
              <a:spcBef>
                <a:spcPct val="0"/>
              </a:spcBef>
            </a:pPr>
            <a:r>
              <a:rPr lang="pt-BR" sz="6000" b="1" dirty="0">
                <a:solidFill>
                  <a:srgbClr val="FF0000"/>
                </a:solidFill>
                <a:latin typeface="Baskerville Old Face" pitchFamily="18" charset="0"/>
              </a:rPr>
              <a:t>Rede </a:t>
            </a:r>
            <a:r>
              <a:rPr lang="pt-BR" sz="6000" b="1" dirty="0" smtClean="0">
                <a:solidFill>
                  <a:srgbClr val="FF0000"/>
                </a:solidFill>
                <a:latin typeface="Baskerville Old Face" pitchFamily="18" charset="0"/>
              </a:rPr>
              <a:t>CONCRAB</a:t>
            </a:r>
          </a:p>
          <a:p>
            <a:pPr algn="ctr">
              <a:spcBef>
                <a:spcPct val="0"/>
              </a:spcBef>
            </a:pPr>
            <a:endParaRPr lang="pt-BR" sz="3500" b="1" dirty="0">
              <a:solidFill>
                <a:srgbClr val="FF0000"/>
              </a:solidFill>
              <a:latin typeface="Baskerville Old Face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askerville Old Face" pitchFamily="18" charset="0"/>
                <a:ea typeface="+mj-ea"/>
                <a:cs typeface="+mj-cs"/>
              </a:rPr>
              <a:t>Rede</a:t>
            </a:r>
            <a:r>
              <a:rPr kumimoji="0" lang="pt-BR" sz="6000" b="1" i="0" u="none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askerville Old Face" pitchFamily="18" charset="0"/>
                <a:ea typeface="+mj-ea"/>
                <a:cs typeface="+mj-cs"/>
              </a:rPr>
              <a:t> </a:t>
            </a:r>
            <a:r>
              <a:rPr kumimoji="0" lang="pt-BR" sz="6000" b="1" i="0" u="none" strike="noStrike" kern="1200" cap="none" spc="0" normalizeH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askerville Old Face" pitchFamily="18" charset="0"/>
                <a:ea typeface="+mj-ea"/>
                <a:cs typeface="+mj-cs"/>
              </a:rPr>
              <a:t>EcoSol</a:t>
            </a:r>
            <a:r>
              <a:rPr kumimoji="0" lang="pt-BR" sz="6000" b="1" i="0" u="none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askerville Old Face" pitchFamily="18" charset="0"/>
                <a:ea typeface="+mj-ea"/>
                <a:cs typeface="+mj-cs"/>
              </a:rPr>
              <a:t> Minas</a:t>
            </a:r>
            <a:endParaRPr kumimoji="0" lang="pt-BR" sz="60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Baskerville Old Face" pitchFamily="18" charset="0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57224"/>
          </a:xfrm>
        </p:spPr>
        <p:txBody>
          <a:bodyPr/>
          <a:lstStyle/>
          <a:p>
            <a:r>
              <a:rPr lang="pt-BR" b="1" dirty="0" smtClean="0">
                <a:latin typeface="Baskerville Old Face" pitchFamily="18" charset="0"/>
              </a:rPr>
              <a:t>Rede Arte Sudeste</a:t>
            </a:r>
            <a:endParaRPr lang="pt-BR" b="1" dirty="0">
              <a:latin typeface="Baskerville Old Face" pitchFamily="18" charset="0"/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4525963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pt-BR" dirty="0" smtClean="0"/>
              <a:t>Atua nos estados do Rio de Janeiro, Espírito Santo e Minas Gerais:</a:t>
            </a:r>
          </a:p>
          <a:p>
            <a:endParaRPr lang="pt-BR" dirty="0"/>
          </a:p>
          <a:p>
            <a:pPr>
              <a:buNone/>
            </a:pPr>
            <a:r>
              <a:rPr lang="pt-BR" b="1" dirty="0"/>
              <a:t>10 municípios no Rio de Janeiro</a:t>
            </a:r>
            <a:r>
              <a:rPr lang="pt-BR" b="1" dirty="0" smtClean="0"/>
              <a:t>:</a:t>
            </a:r>
          </a:p>
          <a:p>
            <a:pPr>
              <a:buNone/>
            </a:pPr>
            <a:endParaRPr lang="pt-BR" dirty="0"/>
          </a:p>
          <a:p>
            <a:r>
              <a:rPr lang="pt-BR" dirty="0"/>
              <a:t>Cabo Frio</a:t>
            </a:r>
          </a:p>
          <a:p>
            <a:r>
              <a:rPr lang="pt-BR" dirty="0"/>
              <a:t>Conceição de </a:t>
            </a:r>
            <a:r>
              <a:rPr lang="pt-BR" dirty="0" err="1"/>
              <a:t>Macabu</a:t>
            </a:r>
            <a:endParaRPr lang="pt-BR" dirty="0"/>
          </a:p>
          <a:p>
            <a:r>
              <a:rPr lang="pt-BR" dirty="0"/>
              <a:t>Itaboraí</a:t>
            </a:r>
          </a:p>
          <a:p>
            <a:r>
              <a:rPr lang="pt-BR" dirty="0" err="1"/>
              <a:t>Italva</a:t>
            </a:r>
            <a:endParaRPr lang="pt-BR" dirty="0"/>
          </a:p>
          <a:p>
            <a:r>
              <a:rPr lang="pt-BR" dirty="0"/>
              <a:t>Macaé</a:t>
            </a:r>
          </a:p>
          <a:p>
            <a:r>
              <a:rPr lang="pt-BR" dirty="0"/>
              <a:t>Rio das Ostras</a:t>
            </a:r>
          </a:p>
          <a:p>
            <a:r>
              <a:rPr lang="pt-BR" dirty="0"/>
              <a:t>São João de Meriti</a:t>
            </a:r>
          </a:p>
          <a:p>
            <a:r>
              <a:rPr lang="pt-BR" dirty="0"/>
              <a:t>São Pedro D’Aldeia</a:t>
            </a:r>
          </a:p>
          <a:p>
            <a:r>
              <a:rPr lang="pt-BR" dirty="0"/>
              <a:t>Saquarema</a:t>
            </a:r>
          </a:p>
          <a:p>
            <a:r>
              <a:rPr lang="pt-BR" dirty="0"/>
              <a:t>Silva </a:t>
            </a:r>
            <a:r>
              <a:rPr lang="pt-BR" dirty="0" smtClean="0"/>
              <a:t>Jardim</a:t>
            </a:r>
            <a:r>
              <a:rPr lang="pt-BR" dirty="0"/>
              <a:t> </a:t>
            </a:r>
          </a:p>
          <a:p>
            <a:endParaRPr lang="pt-BR" dirty="0"/>
          </a:p>
        </p:txBody>
      </p:sp>
      <p:pic>
        <p:nvPicPr>
          <p:cNvPr id="4" name="Imagem 3" descr="Nova Imagem (1)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3830" y="5643578"/>
            <a:ext cx="3510170" cy="1214421"/>
          </a:xfrm>
          <a:prstGeom prst="rect">
            <a:avLst/>
          </a:prstGeom>
        </p:spPr>
      </p:pic>
      <p:pic>
        <p:nvPicPr>
          <p:cNvPr id="5" name="Imagem 4" descr="Nova Imagem (2)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97995"/>
            <a:ext cx="5429256" cy="66000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-24"/>
            <a:ext cx="8229600" cy="785810"/>
          </a:xfrm>
        </p:spPr>
        <p:txBody>
          <a:bodyPr/>
          <a:lstStyle/>
          <a:p>
            <a:r>
              <a:rPr lang="pt-BR" b="1" dirty="0" smtClean="0">
                <a:latin typeface="Baskerville Old Face" pitchFamily="18" charset="0"/>
              </a:rPr>
              <a:t>Rede Arte Sudeste</a:t>
            </a:r>
            <a:endParaRPr lang="pt-BR" b="1" dirty="0">
              <a:latin typeface="Baskerville Old Face" pitchFamily="18" charset="0"/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pt-BR" sz="2000" b="1" dirty="0"/>
              <a:t>3 municípios no Espírito Santo:</a:t>
            </a:r>
            <a:endParaRPr lang="pt-BR" sz="2000" dirty="0"/>
          </a:p>
          <a:p>
            <a:r>
              <a:rPr lang="pt-BR" sz="2000" dirty="0" err="1"/>
              <a:t>Guaçuí</a:t>
            </a:r>
            <a:endParaRPr lang="pt-BR" sz="2000" dirty="0"/>
          </a:p>
          <a:p>
            <a:r>
              <a:rPr lang="pt-BR" sz="2000" dirty="0"/>
              <a:t>Jerônimo Monteiro</a:t>
            </a:r>
          </a:p>
          <a:p>
            <a:r>
              <a:rPr lang="pt-BR" sz="2000" dirty="0"/>
              <a:t>Muniz Freire</a:t>
            </a:r>
          </a:p>
          <a:p>
            <a:pPr>
              <a:buNone/>
            </a:pPr>
            <a:endParaRPr lang="pt-BR" sz="2000" dirty="0"/>
          </a:p>
          <a:p>
            <a:pPr>
              <a:buNone/>
            </a:pPr>
            <a:r>
              <a:rPr lang="pt-BR" sz="2000" b="1" dirty="0"/>
              <a:t>2 municípios em Minas Gerais:</a:t>
            </a:r>
            <a:endParaRPr lang="pt-BR" sz="2000" dirty="0"/>
          </a:p>
          <a:p>
            <a:r>
              <a:rPr lang="pt-BR" sz="2000" dirty="0" err="1"/>
              <a:t>Eugenópolis</a:t>
            </a:r>
            <a:endParaRPr lang="pt-BR" sz="2000" dirty="0"/>
          </a:p>
          <a:p>
            <a:r>
              <a:rPr lang="pt-BR" sz="2000" dirty="0"/>
              <a:t>Divino</a:t>
            </a:r>
          </a:p>
          <a:p>
            <a:pPr>
              <a:buNone/>
            </a:pPr>
            <a:endParaRPr lang="pt-BR" sz="2000" dirty="0" smtClean="0"/>
          </a:p>
          <a:p>
            <a:pPr>
              <a:buNone/>
            </a:pPr>
            <a:endParaRPr lang="pt-BR" sz="2000" dirty="0"/>
          </a:p>
        </p:txBody>
      </p:sp>
      <p:pic>
        <p:nvPicPr>
          <p:cNvPr id="4" name="Imagem 3" descr="Nova Imagem (1)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3830" y="5643578"/>
            <a:ext cx="3510170" cy="1214421"/>
          </a:xfrm>
          <a:prstGeom prst="rect">
            <a:avLst/>
          </a:prstGeom>
        </p:spPr>
      </p:pic>
      <p:pic>
        <p:nvPicPr>
          <p:cNvPr id="5" name="Imagem 4" descr="Nova Imagem (2)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97995"/>
            <a:ext cx="5429256" cy="66000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85794"/>
          </a:xfrm>
        </p:spPr>
        <p:txBody>
          <a:bodyPr/>
          <a:lstStyle/>
          <a:p>
            <a:r>
              <a:rPr lang="pt-BR" b="1" dirty="0" smtClean="0">
                <a:latin typeface="Baskerville Old Face" pitchFamily="18" charset="0"/>
              </a:rPr>
              <a:t>Rede Arte Sudeste</a:t>
            </a:r>
            <a:endParaRPr lang="pt-BR" b="1" dirty="0">
              <a:latin typeface="Baskerville Old Face" pitchFamily="18" charset="0"/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785794"/>
            <a:ext cx="8229600" cy="5214974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pt-BR" sz="2000" dirty="0" smtClean="0"/>
              <a:t>A </a:t>
            </a:r>
            <a:r>
              <a:rPr lang="pt-BR" sz="2000" dirty="0"/>
              <a:t>proposta da Rede Arte Sudeste consiste em </a:t>
            </a:r>
            <a:r>
              <a:rPr lang="pt-BR" sz="2000" dirty="0" smtClean="0"/>
              <a:t>:</a:t>
            </a:r>
          </a:p>
          <a:p>
            <a:pPr>
              <a:buNone/>
            </a:pPr>
            <a:endParaRPr lang="pt-BR" sz="1000" dirty="0" smtClean="0"/>
          </a:p>
          <a:p>
            <a:r>
              <a:rPr lang="pt-BR" sz="2000" dirty="0"/>
              <a:t>120 horas: </a:t>
            </a:r>
            <a:r>
              <a:rPr lang="pt-BR" sz="2000" b="1" dirty="0" smtClean="0"/>
              <a:t>Técnicas de Artesanato</a:t>
            </a:r>
            <a:endParaRPr lang="pt-BR" sz="2000" b="1" dirty="0"/>
          </a:p>
          <a:p>
            <a:r>
              <a:rPr lang="pt-BR" sz="2000" dirty="0"/>
              <a:t>80 horas: </a:t>
            </a:r>
            <a:r>
              <a:rPr lang="pt-BR" sz="2000" b="1" dirty="0"/>
              <a:t>Economia Solidária, Autogestão e Comércio </a:t>
            </a:r>
            <a:r>
              <a:rPr lang="pt-BR" sz="2000" b="1" dirty="0" smtClean="0"/>
              <a:t>Justo</a:t>
            </a:r>
          </a:p>
          <a:p>
            <a:pPr>
              <a:buNone/>
            </a:pPr>
            <a:endParaRPr lang="pt-BR" sz="1000" dirty="0" smtClean="0"/>
          </a:p>
          <a:p>
            <a:pPr algn="just"/>
            <a:r>
              <a:rPr lang="pt-BR" sz="2000" dirty="0" smtClean="0"/>
              <a:t>50 horas: </a:t>
            </a:r>
            <a:r>
              <a:rPr lang="pt-BR" sz="2000" b="1" dirty="0" smtClean="0"/>
              <a:t>Pedagogia da Alternância</a:t>
            </a:r>
            <a:r>
              <a:rPr lang="pt-BR" sz="2000" dirty="0" smtClean="0"/>
              <a:t>, como atividade complementar ou substituindo as horas dentro dos módulos acima, de acordo com a necessidade do projeto.</a:t>
            </a:r>
            <a:endParaRPr lang="pt-BR" sz="2000" dirty="0"/>
          </a:p>
          <a:p>
            <a:pPr>
              <a:buNone/>
            </a:pPr>
            <a:endParaRPr lang="pt-BR" sz="1000" dirty="0" smtClean="0"/>
          </a:p>
          <a:p>
            <a:pPr>
              <a:buNone/>
            </a:pPr>
            <a:r>
              <a:rPr lang="pt-BR" sz="2000" dirty="0" smtClean="0"/>
              <a:t>As </a:t>
            </a:r>
            <a:r>
              <a:rPr lang="pt-BR" sz="2000" dirty="0"/>
              <a:t>Técnicas de Artesanato que oferecemos para os 15 municípios </a:t>
            </a:r>
            <a:r>
              <a:rPr lang="pt-BR" sz="2000" dirty="0" smtClean="0"/>
              <a:t>são:</a:t>
            </a:r>
            <a:endParaRPr lang="pt-BR" sz="2000" dirty="0"/>
          </a:p>
          <a:p>
            <a:pPr>
              <a:buNone/>
            </a:pPr>
            <a:r>
              <a:rPr lang="pt-BR" sz="1000" dirty="0"/>
              <a:t> </a:t>
            </a:r>
          </a:p>
          <a:p>
            <a:r>
              <a:rPr lang="pt-BR" sz="2000" dirty="0"/>
              <a:t>Fibra de Bananeira</a:t>
            </a:r>
          </a:p>
          <a:p>
            <a:r>
              <a:rPr lang="pt-BR" sz="2000" dirty="0"/>
              <a:t>Bordado</a:t>
            </a:r>
          </a:p>
          <a:p>
            <a:r>
              <a:rPr lang="pt-BR" sz="2000" dirty="0"/>
              <a:t>Brinquedos Pedagógicos</a:t>
            </a:r>
          </a:p>
          <a:p>
            <a:r>
              <a:rPr lang="pt-BR" sz="2000" dirty="0"/>
              <a:t>Couro de Peixe</a:t>
            </a:r>
          </a:p>
          <a:p>
            <a:r>
              <a:rPr lang="pt-BR" sz="2000" dirty="0"/>
              <a:t>Reaproveitamento de Tecido</a:t>
            </a:r>
          </a:p>
          <a:p>
            <a:r>
              <a:rPr lang="pt-BR" sz="2000" dirty="0"/>
              <a:t>Pintura em </a:t>
            </a:r>
            <a:r>
              <a:rPr lang="pt-BR" sz="2000" dirty="0" smtClean="0"/>
              <a:t>Tecido</a:t>
            </a:r>
          </a:p>
        </p:txBody>
      </p:sp>
      <p:pic>
        <p:nvPicPr>
          <p:cNvPr id="4" name="Imagem 3" descr="Nova Imagem (1)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3830" y="5643578"/>
            <a:ext cx="3510170" cy="1214421"/>
          </a:xfrm>
          <a:prstGeom prst="rect">
            <a:avLst/>
          </a:prstGeom>
        </p:spPr>
      </p:pic>
      <p:pic>
        <p:nvPicPr>
          <p:cNvPr id="5" name="Imagem 4" descr="Nova Imagem (2)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97995"/>
            <a:ext cx="5429256" cy="66000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-24"/>
            <a:ext cx="8229600" cy="785810"/>
          </a:xfrm>
        </p:spPr>
        <p:txBody>
          <a:bodyPr/>
          <a:lstStyle/>
          <a:p>
            <a:r>
              <a:rPr lang="pt-BR" b="1" dirty="0" smtClean="0">
                <a:latin typeface="Baskerville Old Face" pitchFamily="18" charset="0"/>
              </a:rPr>
              <a:t>Rede Arte Sudeste</a:t>
            </a:r>
            <a:endParaRPr lang="pt-BR" b="1" dirty="0">
              <a:latin typeface="Baskerville Old Face" pitchFamily="18" charset="0"/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4525963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pt-BR" sz="2000" dirty="0" smtClean="0"/>
              <a:t>A Rede Arte Sudeste direciona sua execução com foco na articulação com as comunidades, levando em conta:</a:t>
            </a:r>
          </a:p>
          <a:p>
            <a:pPr marL="0" indent="0" algn="just">
              <a:buNone/>
            </a:pPr>
            <a:endParaRPr lang="pt-BR" sz="2000" dirty="0"/>
          </a:p>
          <a:p>
            <a:pPr marL="273050" indent="-273050" algn="just"/>
            <a:r>
              <a:rPr lang="pt-BR" sz="2000" dirty="0" err="1" smtClean="0"/>
              <a:t>Matéria-prima</a:t>
            </a:r>
            <a:r>
              <a:rPr lang="pt-BR" sz="2000" dirty="0" smtClean="0"/>
              <a:t> disponível  na região para escolha da técnica de artesanato, com preservação do meio ambiente, garantia do domínio da cadeia produtiva e autogestão plena por parte da comunidade;</a:t>
            </a:r>
          </a:p>
          <a:p>
            <a:pPr marL="273050" indent="-273050" algn="just"/>
            <a:endParaRPr lang="pt-BR" sz="1000" dirty="0" smtClean="0"/>
          </a:p>
          <a:p>
            <a:pPr marL="273050" indent="-273050" algn="just"/>
            <a:r>
              <a:rPr lang="pt-BR" sz="2000" dirty="0" smtClean="0"/>
              <a:t>Necessidade de geração de renda para o grupo atendido, seja como renda complementar, seja como renda alternativa;</a:t>
            </a:r>
          </a:p>
          <a:p>
            <a:pPr marL="273050" indent="-273050" algn="just"/>
            <a:endParaRPr lang="pt-BR" sz="1000" dirty="0" smtClean="0"/>
          </a:p>
          <a:p>
            <a:pPr marL="273050" indent="-273050" algn="just"/>
            <a:r>
              <a:rPr lang="pt-BR" sz="2000" dirty="0" smtClean="0"/>
              <a:t>Possibilidade de articulação de parcerias locais (prefeituras, associações, cooperativas, os próprios educandos) para auxiliar na execução do </a:t>
            </a:r>
            <a:r>
              <a:rPr lang="pt-BR" sz="2000" dirty="0" err="1" smtClean="0"/>
              <a:t>PlanSeQ</a:t>
            </a:r>
            <a:r>
              <a:rPr lang="pt-BR" sz="2000" dirty="0" smtClean="0"/>
              <a:t>;</a:t>
            </a:r>
          </a:p>
          <a:p>
            <a:pPr marL="273050" indent="-273050" algn="just"/>
            <a:endParaRPr lang="pt-BR" sz="1000" dirty="0" smtClean="0"/>
          </a:p>
          <a:p>
            <a:pPr marL="273050" indent="-273050" algn="just"/>
            <a:r>
              <a:rPr lang="pt-BR" sz="2000" dirty="0" smtClean="0"/>
              <a:t>Incentivo à Multiplicação como princípio da Economia Solidária.</a:t>
            </a:r>
          </a:p>
          <a:p>
            <a:pPr marL="273050" indent="-273050" algn="just"/>
            <a:endParaRPr lang="pt-BR" sz="2000" dirty="0" smtClean="0"/>
          </a:p>
          <a:p>
            <a:pPr marL="273050" indent="-273050" algn="just"/>
            <a:endParaRPr lang="pt-BR" sz="2000" dirty="0" smtClean="0"/>
          </a:p>
          <a:p>
            <a:pPr marL="273050" indent="-273050" algn="just"/>
            <a:endParaRPr lang="pt-BR" sz="2000" dirty="0" smtClean="0"/>
          </a:p>
          <a:p>
            <a:pPr>
              <a:buNone/>
            </a:pPr>
            <a:endParaRPr lang="pt-BR" sz="2000" dirty="0"/>
          </a:p>
        </p:txBody>
      </p:sp>
      <p:pic>
        <p:nvPicPr>
          <p:cNvPr id="4" name="Imagem 3" descr="Nova Imagem (1)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3830" y="5643578"/>
            <a:ext cx="3510170" cy="1214421"/>
          </a:xfrm>
          <a:prstGeom prst="rect">
            <a:avLst/>
          </a:prstGeom>
        </p:spPr>
      </p:pic>
      <p:pic>
        <p:nvPicPr>
          <p:cNvPr id="5" name="Imagem 4" descr="Nova Imagem (2)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97995"/>
            <a:ext cx="5429256" cy="66000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-24"/>
            <a:ext cx="8229600" cy="785810"/>
          </a:xfrm>
        </p:spPr>
        <p:txBody>
          <a:bodyPr/>
          <a:lstStyle/>
          <a:p>
            <a:r>
              <a:rPr lang="pt-BR" b="1" dirty="0" smtClean="0">
                <a:latin typeface="Baskerville Old Face" pitchFamily="18" charset="0"/>
              </a:rPr>
              <a:t>Rede Arte Sudeste</a:t>
            </a:r>
            <a:endParaRPr lang="pt-BR" b="1" dirty="0">
              <a:latin typeface="Baskerville Old Face" pitchFamily="18" charset="0"/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452596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endParaRPr lang="pt-BR" sz="2000" dirty="0" smtClean="0"/>
          </a:p>
          <a:p>
            <a:pPr marL="273050" indent="-273050" algn="just"/>
            <a:endParaRPr lang="pt-BR" sz="2000" dirty="0" smtClean="0"/>
          </a:p>
          <a:p>
            <a:pPr marL="273050" indent="-273050" algn="just"/>
            <a:endParaRPr lang="pt-BR" sz="2000" dirty="0" smtClean="0"/>
          </a:p>
          <a:p>
            <a:pPr>
              <a:buNone/>
            </a:pPr>
            <a:endParaRPr lang="pt-BR" sz="2000" dirty="0"/>
          </a:p>
        </p:txBody>
      </p:sp>
      <p:pic>
        <p:nvPicPr>
          <p:cNvPr id="4" name="Imagem 3" descr="Nova Imagem (1)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3830" y="5643578"/>
            <a:ext cx="3510170" cy="1214421"/>
          </a:xfrm>
          <a:prstGeom prst="rect">
            <a:avLst/>
          </a:prstGeom>
        </p:spPr>
      </p:pic>
      <p:pic>
        <p:nvPicPr>
          <p:cNvPr id="5" name="Imagem 4" descr="Nova Imagem (2)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97995"/>
            <a:ext cx="5429256" cy="660005"/>
          </a:xfrm>
          <a:prstGeom prst="rect">
            <a:avLst/>
          </a:prstGeom>
        </p:spPr>
      </p:pic>
      <p:pic>
        <p:nvPicPr>
          <p:cNvPr id="6" name="Imagem 5" descr="001-dia 04 (18)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285852" y="642918"/>
            <a:ext cx="6687566" cy="501567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-24"/>
            <a:ext cx="8229600" cy="785810"/>
          </a:xfrm>
        </p:spPr>
        <p:txBody>
          <a:bodyPr/>
          <a:lstStyle/>
          <a:p>
            <a:r>
              <a:rPr lang="pt-BR" b="1" dirty="0" smtClean="0">
                <a:latin typeface="Baskerville Old Face" pitchFamily="18" charset="0"/>
              </a:rPr>
              <a:t>Rede Arte Sudeste</a:t>
            </a:r>
            <a:endParaRPr lang="pt-BR" b="1" dirty="0">
              <a:latin typeface="Baskerville Old Face" pitchFamily="18" charset="0"/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452596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endParaRPr lang="pt-BR" sz="2000" dirty="0" smtClean="0"/>
          </a:p>
          <a:p>
            <a:pPr marL="273050" indent="-273050" algn="just"/>
            <a:endParaRPr lang="pt-BR" sz="2000" dirty="0" smtClean="0"/>
          </a:p>
          <a:p>
            <a:pPr marL="273050" indent="-273050" algn="just"/>
            <a:endParaRPr lang="pt-BR" sz="2000" dirty="0" smtClean="0"/>
          </a:p>
          <a:p>
            <a:pPr>
              <a:buNone/>
            </a:pPr>
            <a:endParaRPr lang="pt-BR" sz="2000" dirty="0"/>
          </a:p>
        </p:txBody>
      </p:sp>
      <p:pic>
        <p:nvPicPr>
          <p:cNvPr id="4" name="Imagem 3" descr="Nova Imagem (1)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3830" y="5643578"/>
            <a:ext cx="3510170" cy="1214421"/>
          </a:xfrm>
          <a:prstGeom prst="rect">
            <a:avLst/>
          </a:prstGeom>
        </p:spPr>
      </p:pic>
      <p:pic>
        <p:nvPicPr>
          <p:cNvPr id="5" name="Imagem 4" descr="Nova Imagem (2)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97995"/>
            <a:ext cx="5429256" cy="660005"/>
          </a:xfrm>
          <a:prstGeom prst="rect">
            <a:avLst/>
          </a:prstGeom>
        </p:spPr>
      </p:pic>
      <p:pic>
        <p:nvPicPr>
          <p:cNvPr id="7" name="Imagem 6" descr="004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357290" y="785794"/>
            <a:ext cx="6425626" cy="48192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-24"/>
            <a:ext cx="8229600" cy="785810"/>
          </a:xfrm>
        </p:spPr>
        <p:txBody>
          <a:bodyPr/>
          <a:lstStyle/>
          <a:p>
            <a:r>
              <a:rPr lang="pt-BR" b="1" dirty="0" smtClean="0">
                <a:latin typeface="Baskerville Old Face" pitchFamily="18" charset="0"/>
              </a:rPr>
              <a:t>Rede Arte Sudeste</a:t>
            </a:r>
            <a:endParaRPr lang="pt-BR" b="1" dirty="0">
              <a:latin typeface="Baskerville Old Face" pitchFamily="18" charset="0"/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452596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endParaRPr lang="pt-BR" sz="2000" dirty="0" smtClean="0"/>
          </a:p>
          <a:p>
            <a:pPr marL="273050" indent="-273050" algn="just"/>
            <a:endParaRPr lang="pt-BR" sz="2000" dirty="0" smtClean="0"/>
          </a:p>
          <a:p>
            <a:pPr marL="273050" indent="-273050" algn="just"/>
            <a:endParaRPr lang="pt-BR" sz="2000" dirty="0" smtClean="0"/>
          </a:p>
          <a:p>
            <a:pPr>
              <a:buNone/>
            </a:pPr>
            <a:endParaRPr lang="pt-BR" sz="2000" dirty="0"/>
          </a:p>
        </p:txBody>
      </p:sp>
      <p:pic>
        <p:nvPicPr>
          <p:cNvPr id="4" name="Imagem 3" descr="Nova Imagem (1)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3830" y="5643578"/>
            <a:ext cx="3510170" cy="1214421"/>
          </a:xfrm>
          <a:prstGeom prst="rect">
            <a:avLst/>
          </a:prstGeom>
        </p:spPr>
      </p:pic>
      <p:pic>
        <p:nvPicPr>
          <p:cNvPr id="5" name="Imagem 4" descr="Nova Imagem (2)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97995"/>
            <a:ext cx="5429256" cy="660005"/>
          </a:xfrm>
          <a:prstGeom prst="rect">
            <a:avLst/>
          </a:prstGeom>
        </p:spPr>
      </p:pic>
      <p:pic>
        <p:nvPicPr>
          <p:cNvPr id="8" name="Imagem 7" descr="Pic1130002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7290" y="714356"/>
            <a:ext cx="6381752" cy="478631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-24"/>
            <a:ext cx="8229600" cy="785810"/>
          </a:xfrm>
        </p:spPr>
        <p:txBody>
          <a:bodyPr/>
          <a:lstStyle/>
          <a:p>
            <a:r>
              <a:rPr lang="pt-BR" b="1" dirty="0" smtClean="0">
                <a:latin typeface="Baskerville Old Face" pitchFamily="18" charset="0"/>
              </a:rPr>
              <a:t>Rede </a:t>
            </a:r>
            <a:r>
              <a:rPr lang="pt-BR" b="1" dirty="0" smtClean="0">
                <a:latin typeface="Baskerville Old Face" pitchFamily="18" charset="0"/>
              </a:rPr>
              <a:t>CONCRAB</a:t>
            </a:r>
            <a:endParaRPr lang="pt-BR" b="1" dirty="0">
              <a:latin typeface="Baskerville Old Face" pitchFamily="18" charset="0"/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452596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endParaRPr lang="pt-BR" sz="2000" dirty="0" smtClean="0"/>
          </a:p>
          <a:p>
            <a:pPr marL="273050" indent="-273050" algn="just"/>
            <a:endParaRPr lang="pt-BR" sz="2000" dirty="0" smtClean="0"/>
          </a:p>
          <a:p>
            <a:pPr marL="273050" indent="-273050" algn="just"/>
            <a:endParaRPr lang="pt-BR" sz="2000" dirty="0" smtClean="0"/>
          </a:p>
          <a:p>
            <a:pPr>
              <a:buNone/>
            </a:pPr>
            <a:endParaRPr lang="pt-BR" sz="2000" dirty="0"/>
          </a:p>
        </p:txBody>
      </p:sp>
      <p:pic>
        <p:nvPicPr>
          <p:cNvPr id="4" name="Imagem 3" descr="Nova Imagem (1)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3830" y="5643578"/>
            <a:ext cx="3510170" cy="1214421"/>
          </a:xfrm>
          <a:prstGeom prst="rect">
            <a:avLst/>
          </a:prstGeom>
        </p:spPr>
      </p:pic>
      <p:pic>
        <p:nvPicPr>
          <p:cNvPr id="5" name="Imagem 4" descr="Nova Imagem (2)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97995"/>
            <a:ext cx="5429256" cy="660005"/>
          </a:xfrm>
          <a:prstGeom prst="rect">
            <a:avLst/>
          </a:prstGeom>
        </p:spPr>
      </p:pic>
      <p:sp>
        <p:nvSpPr>
          <p:cNvPr id="7" name="Espaço Reservado para Conteúdo 2"/>
          <p:cNvSpPr txBox="1">
            <a:spLocks/>
          </p:cNvSpPr>
          <p:nvPr/>
        </p:nvSpPr>
        <p:spPr>
          <a:xfrm>
            <a:off x="609600" y="1295384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endParaRPr lang="pt-BR" sz="2000" dirty="0" smtClean="0"/>
          </a:p>
        </p:txBody>
      </p:sp>
      <p:graphicFrame>
        <p:nvGraphicFramePr>
          <p:cNvPr id="14" name="Tabela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3590610"/>
              </p:ext>
            </p:extLst>
          </p:nvPr>
        </p:nvGraphicFramePr>
        <p:xfrm>
          <a:off x="1333500" y="1295385"/>
          <a:ext cx="6477000" cy="4221846"/>
        </p:xfrm>
        <a:graphic>
          <a:graphicData uri="http://schemas.openxmlformats.org/drawingml/2006/table">
            <a:tbl>
              <a:tblPr/>
              <a:tblGrid>
                <a:gridCol w="2158380"/>
                <a:gridCol w="4318620"/>
              </a:tblGrid>
              <a:tr h="46995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t-BR" sz="2200" b="1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Veranópolis</a:t>
                      </a:r>
                      <a:endParaRPr lang="pt-BR" sz="2200" b="1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t-BR" sz="2200" b="1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</a:rPr>
                        <a:t>ITERRA</a:t>
                      </a:r>
                      <a:endParaRPr lang="pt-BR" sz="2200" b="1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93219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t-BR" sz="2200" b="1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Veranópolis</a:t>
                      </a:r>
                      <a:endParaRPr lang="pt-BR" sz="2200" b="1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pt-BR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995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t-BR" sz="2200" b="1" dirty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Igarapé do Meio</a:t>
                      </a:r>
                      <a:endParaRPr lang="pt-BR" sz="2200" b="1" dirty="0">
                        <a:solidFill>
                          <a:srgbClr val="00206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t-BR" sz="2200" b="1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</a:rPr>
                        <a:t>MARGARIDA</a:t>
                      </a:r>
                      <a:r>
                        <a:rPr lang="pt-BR" sz="2200" b="1" baseline="0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</a:rPr>
                        <a:t> ALVES</a:t>
                      </a:r>
                      <a:endParaRPr lang="pt-BR" sz="2200" b="1" dirty="0">
                        <a:solidFill>
                          <a:srgbClr val="00206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6995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t-BR" sz="2200" b="1" dirty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Igarapé do Meio</a:t>
                      </a:r>
                      <a:endParaRPr lang="pt-BR" sz="2200" b="1" dirty="0">
                        <a:solidFill>
                          <a:srgbClr val="00206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pt-BR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995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t-BR" sz="22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Guararema</a:t>
                      </a:r>
                      <a:endParaRPr lang="pt-BR" sz="2200" b="1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t-BR" sz="2200" b="1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Times New Roman"/>
                          <a:ea typeface="Times New Roman"/>
                        </a:rPr>
                        <a:t>ENFF</a:t>
                      </a:r>
                      <a:endParaRPr lang="pt-BR" sz="2200" b="1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6995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t-BR" sz="22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Guararema</a:t>
                      </a:r>
                      <a:endParaRPr lang="pt-BR" sz="2200" b="1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pt-BR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995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t-BR" sz="2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Caruaru</a:t>
                      </a:r>
                      <a:endParaRPr lang="pt-BR" sz="2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t-BR" sz="22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Times New Roman"/>
                          <a:ea typeface="Times New Roman"/>
                        </a:rPr>
                        <a:t>PAULO FREIRE</a:t>
                      </a:r>
                      <a:endParaRPr lang="pt-BR" sz="2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6995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t-BR" sz="2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Caruaru</a:t>
                      </a:r>
                      <a:endParaRPr lang="pt-BR" sz="2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pt-BR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56009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-24"/>
            <a:ext cx="8229600" cy="785810"/>
          </a:xfrm>
        </p:spPr>
        <p:txBody>
          <a:bodyPr/>
          <a:lstStyle/>
          <a:p>
            <a:r>
              <a:rPr lang="pt-BR" b="1" dirty="0" smtClean="0">
                <a:latin typeface="Baskerville Old Face" pitchFamily="18" charset="0"/>
              </a:rPr>
              <a:t>Rede </a:t>
            </a:r>
            <a:r>
              <a:rPr lang="pt-BR" b="1" dirty="0" smtClean="0">
                <a:latin typeface="Baskerville Old Face" pitchFamily="18" charset="0"/>
              </a:rPr>
              <a:t>CONCRAB</a:t>
            </a:r>
            <a:endParaRPr lang="pt-BR" b="1" dirty="0">
              <a:latin typeface="Baskerville Old Face" pitchFamily="18" charset="0"/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452596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endParaRPr lang="pt-BR" sz="2000" dirty="0" smtClean="0"/>
          </a:p>
          <a:p>
            <a:pPr marL="273050" indent="-273050" algn="just"/>
            <a:endParaRPr lang="pt-BR" sz="2000" dirty="0" smtClean="0"/>
          </a:p>
          <a:p>
            <a:pPr marL="273050" indent="-273050" algn="just"/>
            <a:endParaRPr lang="pt-BR" sz="2000" dirty="0" smtClean="0"/>
          </a:p>
          <a:p>
            <a:pPr>
              <a:buNone/>
            </a:pPr>
            <a:endParaRPr lang="pt-BR" sz="2000" dirty="0"/>
          </a:p>
        </p:txBody>
      </p:sp>
      <p:pic>
        <p:nvPicPr>
          <p:cNvPr id="4" name="Imagem 3" descr="Nova Imagem (1)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3830" y="5643578"/>
            <a:ext cx="3510170" cy="1214421"/>
          </a:xfrm>
          <a:prstGeom prst="rect">
            <a:avLst/>
          </a:prstGeom>
        </p:spPr>
      </p:pic>
      <p:pic>
        <p:nvPicPr>
          <p:cNvPr id="5" name="Imagem 4" descr="Nova Imagem (2)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97995"/>
            <a:ext cx="5429256" cy="660005"/>
          </a:xfrm>
          <a:prstGeom prst="rect">
            <a:avLst/>
          </a:prstGeom>
        </p:spPr>
      </p:pic>
      <p:sp>
        <p:nvSpPr>
          <p:cNvPr id="7" name="Espaço Reservado para Conteúdo 2"/>
          <p:cNvSpPr txBox="1">
            <a:spLocks/>
          </p:cNvSpPr>
          <p:nvPr/>
        </p:nvSpPr>
        <p:spPr>
          <a:xfrm>
            <a:off x="609600" y="1295384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endParaRPr lang="pt-BR" sz="2000" dirty="0" smtClean="0"/>
          </a:p>
        </p:txBody>
      </p:sp>
      <p:sp>
        <p:nvSpPr>
          <p:cNvPr id="6" name="CaixaDeTexto 5"/>
          <p:cNvSpPr txBox="1"/>
          <p:nvPr/>
        </p:nvSpPr>
        <p:spPr>
          <a:xfrm>
            <a:off x="395536" y="908720"/>
            <a:ext cx="8443664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pt-BR" sz="2400" b="1" dirty="0" smtClean="0"/>
              <a:t>História e atuação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pt-BR" sz="2400" b="1" dirty="0" smtClean="0"/>
              <a:t>Educação do Campo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pt-BR" sz="2400" i="1" dirty="0" smtClean="0"/>
              <a:t>Pedagogia do oprimido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pt-BR" sz="2400" i="1" dirty="0" smtClean="0"/>
              <a:t>Pedagogia do trabalho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pt-BR" sz="2400" i="1" dirty="0" smtClean="0"/>
              <a:t>Pedagogia do Movimento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pt-BR" sz="2400" b="1" dirty="0" smtClean="0"/>
              <a:t>Inclusão no ensino superior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pt-BR" sz="2400" i="1" dirty="0" smtClean="0"/>
              <a:t>Quantitativa</a:t>
            </a:r>
            <a:r>
              <a:rPr lang="pt-BR" sz="2400" i="1" dirty="0"/>
              <a:t> </a:t>
            </a:r>
            <a:r>
              <a:rPr lang="pt-BR" sz="2400" i="1" dirty="0" smtClean="0"/>
              <a:t>– vagas e cursos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pt-BR" sz="2400" i="1" dirty="0" smtClean="0"/>
              <a:t>Qualitativa – pedagogia da alternância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pt-BR" sz="2400" b="1" dirty="0" smtClean="0"/>
              <a:t>Temas dos cursos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pt-BR" sz="2400" i="1" dirty="0" smtClean="0"/>
              <a:t>Economia solidária x cooperativismo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pt-BR" sz="2400" i="1" dirty="0" smtClean="0"/>
              <a:t>Questão agrária e luta pela terra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pt-BR" sz="2400" i="1" dirty="0" smtClean="0"/>
              <a:t>Desenvolvimento popular do campo: agroecologia e educação do campo</a:t>
            </a:r>
          </a:p>
        </p:txBody>
      </p:sp>
    </p:spTree>
    <p:extLst>
      <p:ext uri="{BB962C8B-B14F-4D97-AF65-F5344CB8AC3E}">
        <p14:creationId xmlns:p14="http://schemas.microsoft.com/office/powerpoint/2010/main" val="2583878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-24"/>
            <a:ext cx="8229600" cy="785810"/>
          </a:xfrm>
        </p:spPr>
        <p:txBody>
          <a:bodyPr/>
          <a:lstStyle/>
          <a:p>
            <a:r>
              <a:rPr lang="pt-BR" b="1" dirty="0" smtClean="0">
                <a:latin typeface="Baskerville Old Face" pitchFamily="18" charset="0"/>
              </a:rPr>
              <a:t>Rede </a:t>
            </a:r>
            <a:r>
              <a:rPr lang="pt-BR" b="1" dirty="0" err="1" smtClean="0">
                <a:latin typeface="Baskerville Old Face" pitchFamily="18" charset="0"/>
              </a:rPr>
              <a:t>EcoSol</a:t>
            </a:r>
            <a:r>
              <a:rPr lang="pt-BR" b="1" dirty="0" smtClean="0">
                <a:latin typeface="Baskerville Old Face" pitchFamily="18" charset="0"/>
              </a:rPr>
              <a:t> MG</a:t>
            </a:r>
            <a:endParaRPr lang="pt-BR" b="1" dirty="0">
              <a:latin typeface="Baskerville Old Face" pitchFamily="18" charset="0"/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452596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endParaRPr lang="pt-BR" sz="2000" dirty="0" smtClean="0"/>
          </a:p>
          <a:p>
            <a:pPr marL="273050" indent="-273050" algn="just"/>
            <a:endParaRPr lang="pt-BR" sz="2000" dirty="0" smtClean="0"/>
          </a:p>
          <a:p>
            <a:pPr marL="273050" indent="-273050" algn="just"/>
            <a:endParaRPr lang="pt-BR" sz="2000" dirty="0" smtClean="0"/>
          </a:p>
          <a:p>
            <a:pPr>
              <a:buNone/>
            </a:pPr>
            <a:endParaRPr lang="pt-BR" sz="2000" dirty="0"/>
          </a:p>
        </p:txBody>
      </p:sp>
      <p:pic>
        <p:nvPicPr>
          <p:cNvPr id="4" name="Imagem 3" descr="Nova Imagem (1)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3830" y="5643578"/>
            <a:ext cx="3510170" cy="1214421"/>
          </a:xfrm>
          <a:prstGeom prst="rect">
            <a:avLst/>
          </a:prstGeom>
        </p:spPr>
      </p:pic>
      <p:pic>
        <p:nvPicPr>
          <p:cNvPr id="5" name="Imagem 4" descr="Nova Imagem (2)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97995"/>
            <a:ext cx="5429256" cy="660005"/>
          </a:xfrm>
          <a:prstGeom prst="rect">
            <a:avLst/>
          </a:prstGeom>
        </p:spPr>
      </p:pic>
      <p:sp>
        <p:nvSpPr>
          <p:cNvPr id="7" name="Espaço Reservado para Conteúdo 2"/>
          <p:cNvSpPr txBox="1">
            <a:spLocks/>
          </p:cNvSpPr>
          <p:nvPr/>
        </p:nvSpPr>
        <p:spPr>
          <a:xfrm>
            <a:off x="609600" y="1295384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endParaRPr lang="pt-BR" sz="2000" dirty="0" smtClean="0"/>
          </a:p>
        </p:txBody>
      </p:sp>
      <p:sp>
        <p:nvSpPr>
          <p:cNvPr id="6" name="CaixaDeTexto 5"/>
          <p:cNvSpPr txBox="1"/>
          <p:nvPr/>
        </p:nvSpPr>
        <p:spPr>
          <a:xfrm>
            <a:off x="395536" y="1700808"/>
            <a:ext cx="8443664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pt-BR" sz="2600" b="1" dirty="0" smtClean="0"/>
              <a:t>Reforma agrária em MG</a:t>
            </a:r>
          </a:p>
          <a:p>
            <a:endParaRPr lang="pt-BR" sz="2600" b="1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pt-BR" sz="2600" b="1" dirty="0" smtClean="0"/>
              <a:t>Temas dos cursos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pt-BR" sz="2600" i="1" dirty="0" smtClean="0"/>
              <a:t>Aproximação à reforma agrária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pt-BR" sz="2600" i="1" dirty="0" smtClean="0"/>
              <a:t>Formação política/crítica/cultura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pt-BR" sz="2600" i="1" dirty="0" smtClean="0"/>
              <a:t>Fortalecimento organizativo e cidadão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pt-BR" sz="2600" i="1" dirty="0" smtClean="0"/>
              <a:t>Desenvolvimento produtivo e trabalhista</a:t>
            </a:r>
          </a:p>
          <a:p>
            <a:pPr marL="742950" lvl="1" indent="-285750">
              <a:buFont typeface="Arial" pitchFamily="34" charset="0"/>
              <a:buChar char="•"/>
            </a:pPr>
            <a:endParaRPr lang="pt-BR" sz="2600" i="1" dirty="0"/>
          </a:p>
          <a:p>
            <a:pPr marL="742950" lvl="1" indent="-285750">
              <a:buFont typeface="Arial" pitchFamily="34" charset="0"/>
              <a:buChar char="•"/>
            </a:pPr>
            <a:r>
              <a:rPr lang="pt-BR" sz="2600" b="1" dirty="0" smtClean="0"/>
              <a:t>Mesa redonda em Governador Valadares</a:t>
            </a:r>
          </a:p>
        </p:txBody>
      </p:sp>
    </p:spTree>
    <p:extLst>
      <p:ext uri="{BB962C8B-B14F-4D97-AF65-F5344CB8AC3E}">
        <p14:creationId xmlns:p14="http://schemas.microsoft.com/office/powerpoint/2010/main" val="1122490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-24"/>
            <a:ext cx="8229600" cy="785810"/>
          </a:xfrm>
        </p:spPr>
        <p:txBody>
          <a:bodyPr/>
          <a:lstStyle/>
          <a:p>
            <a:r>
              <a:rPr lang="pt-BR" b="1" dirty="0" smtClean="0">
                <a:latin typeface="Baskerville Old Face" pitchFamily="18" charset="0"/>
              </a:rPr>
              <a:t>Rede </a:t>
            </a:r>
            <a:r>
              <a:rPr lang="pt-BR" b="1" dirty="0" err="1" smtClean="0">
                <a:latin typeface="Baskerville Old Face" pitchFamily="18" charset="0"/>
              </a:rPr>
              <a:t>EcoSol</a:t>
            </a:r>
            <a:r>
              <a:rPr lang="pt-BR" b="1" dirty="0" smtClean="0">
                <a:latin typeface="Baskerville Old Face" pitchFamily="18" charset="0"/>
              </a:rPr>
              <a:t> MG</a:t>
            </a:r>
            <a:endParaRPr lang="pt-BR" b="1" dirty="0">
              <a:latin typeface="Baskerville Old Face" pitchFamily="18" charset="0"/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452596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endParaRPr lang="pt-BR" sz="2000" dirty="0" smtClean="0"/>
          </a:p>
          <a:p>
            <a:pPr marL="273050" indent="-273050" algn="just"/>
            <a:endParaRPr lang="pt-BR" sz="2000" dirty="0" smtClean="0"/>
          </a:p>
          <a:p>
            <a:pPr marL="273050" indent="-273050" algn="just"/>
            <a:endParaRPr lang="pt-BR" sz="2000" dirty="0" smtClean="0"/>
          </a:p>
          <a:p>
            <a:pPr>
              <a:buNone/>
            </a:pPr>
            <a:endParaRPr lang="pt-BR" sz="2000" dirty="0"/>
          </a:p>
        </p:txBody>
      </p:sp>
      <p:pic>
        <p:nvPicPr>
          <p:cNvPr id="4" name="Imagem 3" descr="Nova Imagem (1)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3830" y="5643578"/>
            <a:ext cx="3510170" cy="1214421"/>
          </a:xfrm>
          <a:prstGeom prst="rect">
            <a:avLst/>
          </a:prstGeom>
        </p:spPr>
      </p:pic>
      <p:pic>
        <p:nvPicPr>
          <p:cNvPr id="5" name="Imagem 4" descr="Nova Imagem (2)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97995"/>
            <a:ext cx="5429256" cy="660005"/>
          </a:xfrm>
          <a:prstGeom prst="rect">
            <a:avLst/>
          </a:prstGeom>
        </p:spPr>
      </p:pic>
      <p:sp>
        <p:nvSpPr>
          <p:cNvPr id="7" name="Espaço Reservado para Conteúdo 2"/>
          <p:cNvSpPr txBox="1">
            <a:spLocks/>
          </p:cNvSpPr>
          <p:nvPr/>
        </p:nvSpPr>
        <p:spPr>
          <a:xfrm>
            <a:off x="609600" y="1295384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endParaRPr lang="pt-BR" sz="2000" dirty="0" smtClean="0"/>
          </a:p>
        </p:txBody>
      </p:sp>
      <p:graphicFrame>
        <p:nvGraphicFramePr>
          <p:cNvPr id="8" name="Tabe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1420765"/>
              </p:ext>
            </p:extLst>
          </p:nvPr>
        </p:nvGraphicFramePr>
        <p:xfrm>
          <a:off x="2922748" y="996308"/>
          <a:ext cx="3603303" cy="4662855"/>
        </p:xfrm>
        <a:graphic>
          <a:graphicData uri="http://schemas.openxmlformats.org/drawingml/2006/table">
            <a:tbl>
              <a:tblPr/>
              <a:tblGrid>
                <a:gridCol w="3603303"/>
              </a:tblGrid>
              <a:tr h="51809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000" dirty="0">
                          <a:effectLst/>
                          <a:latin typeface="Times New Roman"/>
                          <a:ea typeface="Times New Roman"/>
                        </a:rPr>
                        <a:t>Montes Claros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1809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000" dirty="0">
                          <a:effectLst/>
                          <a:latin typeface="Times New Roman"/>
                          <a:ea typeface="Times New Roman"/>
                        </a:rPr>
                        <a:t>Diogo de Vasconcelos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1809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000" dirty="0">
                          <a:effectLst/>
                          <a:latin typeface="Times New Roman"/>
                          <a:ea typeface="Times New Roman"/>
                        </a:rPr>
                        <a:t>Governador Valadares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1809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000" dirty="0">
                          <a:effectLst/>
                          <a:latin typeface="Times New Roman"/>
                          <a:ea typeface="Times New Roman"/>
                        </a:rPr>
                        <a:t>Belo Horizonte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1809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000" dirty="0">
                          <a:effectLst/>
                          <a:latin typeface="Times New Roman"/>
                          <a:ea typeface="Times New Roman"/>
                        </a:rPr>
                        <a:t>Betim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1809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000" dirty="0">
                          <a:effectLst/>
                          <a:latin typeface="Times New Roman"/>
                          <a:ea typeface="Times New Roman"/>
                        </a:rPr>
                        <a:t>Resplendor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1809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000" dirty="0">
                          <a:effectLst/>
                          <a:latin typeface="Times New Roman"/>
                          <a:ea typeface="Times New Roman"/>
                        </a:rPr>
                        <a:t>Frei Inocêncio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1809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000" dirty="0" err="1">
                          <a:effectLst/>
                          <a:latin typeface="Times New Roman"/>
                          <a:ea typeface="Times New Roman"/>
                        </a:rPr>
                        <a:t>Tumiritinga</a:t>
                      </a:r>
                      <a:endParaRPr lang="pt-BR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1809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000" dirty="0">
                          <a:effectLst/>
                          <a:latin typeface="Times New Roman"/>
                          <a:ea typeface="Times New Roman"/>
                        </a:rPr>
                        <a:t>Belo Horizonte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90930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-24"/>
            <a:ext cx="8229600" cy="785810"/>
          </a:xfrm>
        </p:spPr>
        <p:txBody>
          <a:bodyPr/>
          <a:lstStyle/>
          <a:p>
            <a:r>
              <a:rPr lang="pt-BR" b="1" dirty="0" smtClean="0">
                <a:latin typeface="Baskerville Old Face" pitchFamily="18" charset="0"/>
              </a:rPr>
              <a:t>Rede </a:t>
            </a:r>
            <a:r>
              <a:rPr lang="pt-BR" b="1" dirty="0" err="1" smtClean="0">
                <a:latin typeface="Baskerville Old Face" pitchFamily="18" charset="0"/>
              </a:rPr>
              <a:t>EcoSol</a:t>
            </a:r>
            <a:r>
              <a:rPr lang="pt-BR" b="1" dirty="0" smtClean="0">
                <a:latin typeface="Baskerville Old Face" pitchFamily="18" charset="0"/>
              </a:rPr>
              <a:t> MG</a:t>
            </a:r>
            <a:endParaRPr lang="pt-BR" b="1" dirty="0">
              <a:latin typeface="Baskerville Old Face" pitchFamily="18" charset="0"/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452596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endParaRPr lang="pt-BR" sz="2000" dirty="0" smtClean="0"/>
          </a:p>
          <a:p>
            <a:pPr marL="273050" indent="-273050" algn="just"/>
            <a:endParaRPr lang="pt-BR" sz="2000" dirty="0" smtClean="0"/>
          </a:p>
          <a:p>
            <a:pPr marL="273050" indent="-273050" algn="just"/>
            <a:endParaRPr lang="pt-BR" sz="2000" dirty="0" smtClean="0"/>
          </a:p>
          <a:p>
            <a:pPr>
              <a:buNone/>
            </a:pPr>
            <a:endParaRPr lang="pt-BR" sz="2000" dirty="0"/>
          </a:p>
        </p:txBody>
      </p:sp>
      <p:pic>
        <p:nvPicPr>
          <p:cNvPr id="4" name="Imagem 3" descr="Nova Imagem (1)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3830" y="5643578"/>
            <a:ext cx="3510170" cy="1214421"/>
          </a:xfrm>
          <a:prstGeom prst="rect">
            <a:avLst/>
          </a:prstGeom>
        </p:spPr>
      </p:pic>
      <p:pic>
        <p:nvPicPr>
          <p:cNvPr id="5" name="Imagem 4" descr="Nova Imagem (2)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97995"/>
            <a:ext cx="5429256" cy="660005"/>
          </a:xfrm>
          <a:prstGeom prst="rect">
            <a:avLst/>
          </a:prstGeom>
        </p:spPr>
      </p:pic>
      <p:sp>
        <p:nvSpPr>
          <p:cNvPr id="7" name="Espaço Reservado para Conteúdo 2"/>
          <p:cNvSpPr txBox="1">
            <a:spLocks/>
          </p:cNvSpPr>
          <p:nvPr/>
        </p:nvSpPr>
        <p:spPr>
          <a:xfrm>
            <a:off x="609600" y="1295384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endParaRPr lang="pt-BR" sz="2000" dirty="0" smtClean="0"/>
          </a:p>
        </p:txBody>
      </p:sp>
      <p:graphicFrame>
        <p:nvGraphicFramePr>
          <p:cNvPr id="14" name="Tabela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8009441"/>
              </p:ext>
            </p:extLst>
          </p:nvPr>
        </p:nvGraphicFramePr>
        <p:xfrm>
          <a:off x="457200" y="1295389"/>
          <a:ext cx="8229600" cy="4348188"/>
        </p:xfrm>
        <a:graphic>
          <a:graphicData uri="http://schemas.openxmlformats.org/drawingml/2006/table">
            <a:tbl>
              <a:tblPr firstRow="1" firstCol="1" bandRow="1"/>
              <a:tblGrid>
                <a:gridCol w="3250704"/>
                <a:gridCol w="4978896"/>
              </a:tblGrid>
              <a:tr h="362349">
                <a:tc rowSpan="3">
                  <a:txBody>
                    <a:bodyPr/>
                    <a:lstStyle/>
                    <a:p>
                      <a:pPr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pt-BR" sz="2000" b="1" dirty="0">
                          <a:effectLst/>
                          <a:latin typeface="Times New Roman"/>
                          <a:ea typeface="Times New Roman"/>
                        </a:rPr>
                        <a:t>Jequitinhonha</a:t>
                      </a:r>
                    </a:p>
                  </a:txBody>
                  <a:tcPr marL="60897" marR="6089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pt-BR" sz="2000">
                          <a:effectLst/>
                          <a:latin typeface="Times New Roman"/>
                          <a:ea typeface="Times New Roman"/>
                        </a:rPr>
                        <a:t>Felizburgo</a:t>
                      </a:r>
                    </a:p>
                  </a:txBody>
                  <a:tcPr marL="60897" marR="6089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62349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pt-BR" sz="2000">
                          <a:effectLst/>
                          <a:latin typeface="Times New Roman"/>
                          <a:ea typeface="Times New Roman"/>
                        </a:rPr>
                        <a:t>Novo Cruzeiro</a:t>
                      </a:r>
                    </a:p>
                  </a:txBody>
                  <a:tcPr marL="60897" marR="6089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62349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pt-BR" sz="2000">
                          <a:effectLst/>
                          <a:latin typeface="Times New Roman"/>
                          <a:ea typeface="Times New Roman"/>
                        </a:rPr>
                        <a:t>Salto Divisa</a:t>
                      </a:r>
                    </a:p>
                  </a:txBody>
                  <a:tcPr marL="60897" marR="6089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62349">
                <a:tc rowSpan="3">
                  <a:txBody>
                    <a:bodyPr/>
                    <a:lstStyle/>
                    <a:p>
                      <a:pPr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pt-BR" sz="2000" b="1" dirty="0">
                          <a:effectLst/>
                          <a:latin typeface="Times New Roman"/>
                          <a:ea typeface="Times New Roman"/>
                        </a:rPr>
                        <a:t>Norte</a:t>
                      </a:r>
                    </a:p>
                  </a:txBody>
                  <a:tcPr marL="60897" marR="6089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pt-BR" sz="2000">
                          <a:effectLst/>
                          <a:latin typeface="Times New Roman"/>
                          <a:ea typeface="Times New Roman"/>
                        </a:rPr>
                        <a:t>Jequitaí</a:t>
                      </a:r>
                    </a:p>
                  </a:txBody>
                  <a:tcPr marL="60897" marR="6089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62349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pt-BR" sz="2000">
                          <a:effectLst/>
                          <a:latin typeface="Times New Roman"/>
                          <a:ea typeface="Times New Roman"/>
                        </a:rPr>
                        <a:t>Montes Claros</a:t>
                      </a:r>
                    </a:p>
                  </a:txBody>
                  <a:tcPr marL="60897" marR="6089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62349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pt-BR" sz="2000" dirty="0">
                          <a:effectLst/>
                          <a:latin typeface="Times New Roman"/>
                          <a:ea typeface="Times New Roman"/>
                        </a:rPr>
                        <a:t>Taiobeiras</a:t>
                      </a:r>
                    </a:p>
                  </a:txBody>
                  <a:tcPr marL="60897" marR="6089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62349">
                <a:tc>
                  <a:txBody>
                    <a:bodyPr/>
                    <a:lstStyle/>
                    <a:p>
                      <a:pPr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pt-BR" sz="2000" b="1" dirty="0">
                          <a:effectLst/>
                          <a:latin typeface="Times New Roman"/>
                          <a:ea typeface="Times New Roman"/>
                        </a:rPr>
                        <a:t>Alto Paranaíba</a:t>
                      </a:r>
                    </a:p>
                  </a:txBody>
                  <a:tcPr marL="60897" marR="6089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pt-BR" sz="2000" dirty="0">
                          <a:effectLst/>
                          <a:latin typeface="Times New Roman"/>
                          <a:ea typeface="Times New Roman"/>
                        </a:rPr>
                        <a:t>Patrocínio</a:t>
                      </a:r>
                    </a:p>
                  </a:txBody>
                  <a:tcPr marL="60897" marR="6089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62349">
                <a:tc rowSpan="5">
                  <a:txBody>
                    <a:bodyPr/>
                    <a:lstStyle/>
                    <a:p>
                      <a:pPr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pt-BR" sz="2000" b="1" dirty="0">
                          <a:effectLst/>
                          <a:latin typeface="Times New Roman"/>
                          <a:ea typeface="Times New Roman"/>
                        </a:rPr>
                        <a:t>Rio Doce</a:t>
                      </a:r>
                    </a:p>
                  </a:txBody>
                  <a:tcPr marL="60897" marR="6089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pt-BR" sz="2000">
                          <a:effectLst/>
                          <a:latin typeface="Times New Roman"/>
                          <a:ea typeface="Times New Roman"/>
                        </a:rPr>
                        <a:t>Governador Valadares</a:t>
                      </a:r>
                    </a:p>
                  </a:txBody>
                  <a:tcPr marL="60897" marR="6089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62349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pt-BR" sz="2000" dirty="0">
                          <a:effectLst/>
                          <a:latin typeface="Times New Roman"/>
                          <a:ea typeface="Times New Roman"/>
                        </a:rPr>
                        <a:t>Governador Valadares</a:t>
                      </a:r>
                    </a:p>
                  </a:txBody>
                  <a:tcPr marL="60897" marR="6089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62349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pt-BR" sz="2000" dirty="0">
                          <a:effectLst/>
                          <a:latin typeface="Times New Roman"/>
                          <a:ea typeface="Times New Roman"/>
                        </a:rPr>
                        <a:t>Governador Valadares</a:t>
                      </a:r>
                    </a:p>
                  </a:txBody>
                  <a:tcPr marL="60897" marR="6089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62349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pt-BR" sz="2000" dirty="0">
                          <a:effectLst/>
                          <a:latin typeface="Times New Roman"/>
                          <a:ea typeface="Times New Roman"/>
                        </a:rPr>
                        <a:t>Governador Valadares</a:t>
                      </a:r>
                    </a:p>
                  </a:txBody>
                  <a:tcPr marL="60897" marR="6089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62349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pt-BR" sz="2000" dirty="0">
                          <a:effectLst/>
                          <a:latin typeface="Times New Roman"/>
                          <a:ea typeface="Times New Roman"/>
                        </a:rPr>
                        <a:t>Coroaci</a:t>
                      </a:r>
                    </a:p>
                  </a:txBody>
                  <a:tcPr marL="60897" marR="6089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59435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3" y="260649"/>
            <a:ext cx="4896544" cy="3672408"/>
          </a:xfrm>
        </p:spPr>
      </p:pic>
    </p:spTree>
    <p:extLst>
      <p:ext uri="{BB962C8B-B14F-4D97-AF65-F5344CB8AC3E}">
        <p14:creationId xmlns:p14="http://schemas.microsoft.com/office/powerpoint/2010/main" val="40624814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7944" y="2880320"/>
            <a:ext cx="4764022" cy="3573016"/>
          </a:xfrm>
          <a:prstGeom prst="rect">
            <a:avLst/>
          </a:prstGeom>
        </p:spPr>
      </p:pic>
      <p:pic>
        <p:nvPicPr>
          <p:cNvPr id="3" name="Espaço Reservado para Conteúdo 2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74193"/>
            <a:ext cx="4243733" cy="3182800"/>
          </a:xfrm>
        </p:spPr>
      </p:pic>
    </p:spTree>
    <p:extLst>
      <p:ext uri="{BB962C8B-B14F-4D97-AF65-F5344CB8AC3E}">
        <p14:creationId xmlns:p14="http://schemas.microsoft.com/office/powerpoint/2010/main" val="36386459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024" y="216024"/>
            <a:ext cx="4860032" cy="3645024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3356992"/>
            <a:ext cx="4475988" cy="3356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70231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338934"/>
            <a:ext cx="8229600" cy="785810"/>
          </a:xfrm>
        </p:spPr>
        <p:txBody>
          <a:bodyPr>
            <a:normAutofit fontScale="90000"/>
          </a:bodyPr>
          <a:lstStyle/>
          <a:p>
            <a:r>
              <a:rPr lang="pt-BR" b="1" dirty="0" smtClean="0">
                <a:latin typeface="Baskerville Old Face" pitchFamily="18" charset="0"/>
              </a:rPr>
              <a:t>Como as redes chegaram a trabalhar em conjunto</a:t>
            </a:r>
            <a:endParaRPr lang="pt-BR" b="1" dirty="0">
              <a:latin typeface="Baskerville Old Face" pitchFamily="18" charset="0"/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495325"/>
            <a:ext cx="8229600" cy="4525963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pt-BR" sz="2600" dirty="0" smtClean="0"/>
              <a:t>Um pouco da história do ITAC</a:t>
            </a:r>
          </a:p>
          <a:p>
            <a:pPr>
              <a:lnSpc>
                <a:spcPct val="150000"/>
              </a:lnSpc>
            </a:pPr>
            <a:r>
              <a:rPr lang="pt-BR" sz="2600" dirty="0" smtClean="0"/>
              <a:t>ITAC e reforma ag</a:t>
            </a:r>
            <a:r>
              <a:rPr lang="pt-BR" sz="2600" dirty="0" smtClean="0"/>
              <a:t>rária</a:t>
            </a:r>
          </a:p>
          <a:p>
            <a:pPr>
              <a:lnSpc>
                <a:spcPct val="150000"/>
              </a:lnSpc>
            </a:pPr>
            <a:r>
              <a:rPr lang="pt-BR" sz="2600" dirty="0" smtClean="0"/>
              <a:t>Conhecendo Dona Margareth</a:t>
            </a:r>
          </a:p>
          <a:p>
            <a:pPr>
              <a:lnSpc>
                <a:spcPct val="150000"/>
              </a:lnSpc>
            </a:pPr>
            <a:r>
              <a:rPr lang="pt-BR" sz="2600" dirty="0" smtClean="0"/>
              <a:t>A rede MG via governo estadual/ITER</a:t>
            </a:r>
          </a:p>
          <a:p>
            <a:pPr>
              <a:lnSpc>
                <a:spcPct val="150000"/>
              </a:lnSpc>
            </a:pPr>
            <a:r>
              <a:rPr lang="pt-BR" sz="2600" dirty="0" smtClean="0"/>
              <a:t>Depois de dois anos de trabalho, nossas diferenças e proximidades</a:t>
            </a:r>
          </a:p>
        </p:txBody>
      </p:sp>
      <p:pic>
        <p:nvPicPr>
          <p:cNvPr id="4" name="Imagem 3" descr="Nova Imagem (1)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3830" y="5643578"/>
            <a:ext cx="3510170" cy="1214421"/>
          </a:xfrm>
          <a:prstGeom prst="rect">
            <a:avLst/>
          </a:prstGeom>
        </p:spPr>
      </p:pic>
      <p:pic>
        <p:nvPicPr>
          <p:cNvPr id="5" name="Imagem 4" descr="Nova Imagem (2)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97995"/>
            <a:ext cx="5429256" cy="660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44465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338934"/>
            <a:ext cx="8229600" cy="785810"/>
          </a:xfrm>
        </p:spPr>
        <p:txBody>
          <a:bodyPr>
            <a:normAutofit fontScale="90000"/>
          </a:bodyPr>
          <a:lstStyle/>
          <a:p>
            <a:r>
              <a:rPr lang="pt-BR" b="1" dirty="0" smtClean="0">
                <a:latin typeface="Baskerville Old Face" pitchFamily="18" charset="0"/>
              </a:rPr>
              <a:t>Como as redes chegaram a trabalhar em conjunto</a:t>
            </a:r>
            <a:endParaRPr lang="pt-BR" b="1" dirty="0">
              <a:latin typeface="Baskerville Old Face" pitchFamily="18" charset="0"/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495325"/>
            <a:ext cx="8229600" cy="4525963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pt-BR" sz="2600" dirty="0" smtClean="0"/>
              <a:t>Um pouco da história do ITAC</a:t>
            </a:r>
          </a:p>
          <a:p>
            <a:pPr>
              <a:lnSpc>
                <a:spcPct val="150000"/>
              </a:lnSpc>
            </a:pPr>
            <a:r>
              <a:rPr lang="pt-BR" sz="2600" dirty="0" smtClean="0"/>
              <a:t>ITAC e reforma ag</a:t>
            </a:r>
            <a:r>
              <a:rPr lang="pt-BR" sz="2600" dirty="0" smtClean="0"/>
              <a:t>rária</a:t>
            </a:r>
          </a:p>
          <a:p>
            <a:pPr>
              <a:lnSpc>
                <a:spcPct val="150000"/>
              </a:lnSpc>
            </a:pPr>
            <a:r>
              <a:rPr lang="pt-BR" sz="2600" dirty="0" smtClean="0"/>
              <a:t>Conhecendo Dona Margareth</a:t>
            </a:r>
          </a:p>
          <a:p>
            <a:pPr>
              <a:lnSpc>
                <a:spcPct val="150000"/>
              </a:lnSpc>
            </a:pPr>
            <a:r>
              <a:rPr lang="pt-BR" sz="2600" dirty="0" smtClean="0"/>
              <a:t>A rede MG via governo estadual/ITER</a:t>
            </a:r>
          </a:p>
          <a:p>
            <a:pPr>
              <a:lnSpc>
                <a:spcPct val="150000"/>
              </a:lnSpc>
            </a:pPr>
            <a:r>
              <a:rPr lang="pt-BR" sz="2600" dirty="0" smtClean="0"/>
              <a:t>Depois de dois anos de trabalho, nossas diferenças e proximidades</a:t>
            </a:r>
          </a:p>
        </p:txBody>
      </p:sp>
      <p:pic>
        <p:nvPicPr>
          <p:cNvPr id="4" name="Imagem 3" descr="Nova Imagem (1)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3830" y="5643578"/>
            <a:ext cx="3510170" cy="1214421"/>
          </a:xfrm>
          <a:prstGeom prst="rect">
            <a:avLst/>
          </a:prstGeom>
        </p:spPr>
      </p:pic>
      <p:pic>
        <p:nvPicPr>
          <p:cNvPr id="5" name="Imagem 4" descr="Nova Imagem (2)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97995"/>
            <a:ext cx="5429256" cy="660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694698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-24"/>
            <a:ext cx="8229600" cy="785810"/>
          </a:xfrm>
        </p:spPr>
        <p:txBody>
          <a:bodyPr/>
          <a:lstStyle/>
          <a:p>
            <a:r>
              <a:rPr lang="pt-BR" b="1" dirty="0" smtClean="0">
                <a:latin typeface="Baskerville Old Face" pitchFamily="18" charset="0"/>
              </a:rPr>
              <a:t>Questões para Análise</a:t>
            </a:r>
            <a:endParaRPr lang="pt-BR" b="1" dirty="0">
              <a:latin typeface="Baskerville Old Face" pitchFamily="18" charset="0"/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4525963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pt-BR" sz="2000" b="1" dirty="0" smtClean="0"/>
              <a:t>Questões Pedagógicas:</a:t>
            </a:r>
          </a:p>
          <a:p>
            <a:pPr>
              <a:buNone/>
            </a:pPr>
            <a:endParaRPr lang="pt-BR" sz="1200" dirty="0"/>
          </a:p>
          <a:p>
            <a:pPr>
              <a:buNone/>
            </a:pPr>
            <a:r>
              <a:rPr lang="pt-BR" sz="2000" b="1" u="sng" dirty="0" smtClean="0"/>
              <a:t>Continuidade: </a:t>
            </a:r>
          </a:p>
          <a:p>
            <a:pPr marL="0" indent="0" algn="just">
              <a:buNone/>
            </a:pPr>
            <a:r>
              <a:rPr lang="pt-BR" sz="2000" dirty="0" smtClean="0"/>
              <a:t>Como garantir a continuidade do trabalho realizado pelo </a:t>
            </a:r>
            <a:r>
              <a:rPr lang="pt-BR" sz="2000" dirty="0" err="1" smtClean="0"/>
              <a:t>PlanSeQ</a:t>
            </a:r>
            <a:r>
              <a:rPr lang="pt-BR" sz="2000" dirty="0" smtClean="0"/>
              <a:t> após o fim da execução dos projetos? Que condições os grupos terão para se manterem? Um curso de qualificação isolado, sem uma política de apoio, não é garantia de transformação. </a:t>
            </a:r>
          </a:p>
          <a:p>
            <a:pPr>
              <a:buNone/>
            </a:pPr>
            <a:endParaRPr lang="pt-BR" sz="1200" dirty="0" smtClean="0"/>
          </a:p>
          <a:p>
            <a:pPr>
              <a:buNone/>
            </a:pPr>
            <a:r>
              <a:rPr lang="pt-BR" sz="2000" b="1" u="sng" dirty="0" smtClean="0"/>
              <a:t>Avaliação:</a:t>
            </a:r>
          </a:p>
          <a:p>
            <a:pPr marL="0" indent="0" algn="just">
              <a:buNone/>
            </a:pPr>
            <a:r>
              <a:rPr lang="pt-BR" sz="2000" dirty="0" smtClean="0"/>
              <a:t>Como estabelecer critérios de avaliação para garantir a qualificação dentro da Economia Solidária? Devemos seguir os mesmos parâmetros da meritocracia? Tem sentido realizarmos uma avaliação individual e comparativa?</a:t>
            </a:r>
          </a:p>
          <a:p>
            <a:pPr marL="0" indent="0" algn="just">
              <a:buNone/>
            </a:pPr>
            <a:endParaRPr lang="pt-BR" sz="1200" dirty="0"/>
          </a:p>
          <a:p>
            <a:pPr>
              <a:buNone/>
            </a:pPr>
            <a:r>
              <a:rPr lang="pt-BR" sz="2000" b="1" u="sng" dirty="0" smtClean="0"/>
              <a:t>Escolarização: </a:t>
            </a:r>
          </a:p>
          <a:p>
            <a:pPr marL="0" indent="0" algn="just">
              <a:buNone/>
            </a:pPr>
            <a:r>
              <a:rPr lang="pt-BR" sz="2000" dirty="0" smtClean="0"/>
              <a:t>Como trabalhar conteúdos que envolvem política, </a:t>
            </a:r>
            <a:r>
              <a:rPr lang="pt-BR" sz="2000" dirty="0" err="1" smtClean="0"/>
              <a:t>fisolofias</a:t>
            </a:r>
            <a:r>
              <a:rPr lang="pt-BR" sz="2000" dirty="0" smtClean="0"/>
              <a:t> e análise da realidade em um contexto onde, dentro de um grupo, encontramos diferenças tão grandes de instrução? Como lidar com a baixa escolaridade? De quais instrumentos pedagógicos dispomos?</a:t>
            </a:r>
          </a:p>
          <a:p>
            <a:pPr marL="0" indent="0" algn="just">
              <a:buNone/>
            </a:pPr>
            <a:endParaRPr lang="pt-BR" sz="2000" dirty="0" smtClean="0"/>
          </a:p>
        </p:txBody>
      </p:sp>
      <p:pic>
        <p:nvPicPr>
          <p:cNvPr id="4" name="Imagem 3" descr="Nova Imagem (1)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3830" y="5643578"/>
            <a:ext cx="3510170" cy="1214421"/>
          </a:xfrm>
          <a:prstGeom prst="rect">
            <a:avLst/>
          </a:prstGeom>
        </p:spPr>
      </p:pic>
      <p:pic>
        <p:nvPicPr>
          <p:cNvPr id="5" name="Imagem 4" descr="Nova Imagem (2)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97995"/>
            <a:ext cx="5429256" cy="66000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-24"/>
            <a:ext cx="8229600" cy="785810"/>
          </a:xfrm>
        </p:spPr>
        <p:txBody>
          <a:bodyPr/>
          <a:lstStyle/>
          <a:p>
            <a:r>
              <a:rPr lang="pt-BR" b="1" dirty="0" smtClean="0">
                <a:latin typeface="Baskerville Old Face" pitchFamily="18" charset="0"/>
              </a:rPr>
              <a:t>Questões para Análise</a:t>
            </a:r>
            <a:endParaRPr lang="pt-BR" b="1" dirty="0">
              <a:latin typeface="Baskerville Old Face" pitchFamily="18" charset="0"/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4525963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pt-BR" sz="2000" b="1" dirty="0" smtClean="0"/>
              <a:t>Questões Pedagógicas:</a:t>
            </a:r>
          </a:p>
          <a:p>
            <a:pPr>
              <a:buNone/>
            </a:pPr>
            <a:endParaRPr lang="pt-BR" sz="2000" dirty="0"/>
          </a:p>
          <a:p>
            <a:pPr>
              <a:buNone/>
            </a:pPr>
            <a:r>
              <a:rPr lang="pt-BR" sz="2000" b="1" u="sng" dirty="0" smtClean="0"/>
              <a:t>Material Didático:</a:t>
            </a:r>
          </a:p>
          <a:p>
            <a:pPr marL="0" indent="0" algn="just">
              <a:buNone/>
            </a:pPr>
            <a:r>
              <a:rPr lang="pt-BR" sz="2000" dirty="0" smtClean="0"/>
              <a:t>Como exigir o uso de apostilas onde, dentro de um grupo, há pessoas com dificuldades de leitura/escrita? Como evitar sua alienação? </a:t>
            </a:r>
          </a:p>
          <a:p>
            <a:pPr>
              <a:buNone/>
            </a:pPr>
            <a:r>
              <a:rPr lang="pt-BR" sz="1200" dirty="0"/>
              <a:t> </a:t>
            </a:r>
          </a:p>
          <a:p>
            <a:pPr lvl="0" algn="just"/>
            <a:r>
              <a:rPr lang="pt-BR" sz="2000" dirty="0"/>
              <a:t>Questão prática: poucos recursos </a:t>
            </a:r>
            <a:r>
              <a:rPr lang="pt-BR" sz="2000" dirty="0" smtClean="0"/>
              <a:t>para </a:t>
            </a:r>
            <a:r>
              <a:rPr lang="pt-BR" sz="2000" dirty="0"/>
              <a:t>execução </a:t>
            </a:r>
            <a:r>
              <a:rPr lang="pt-BR" sz="2000" dirty="0" smtClean="0"/>
              <a:t>nos projetos desse material; </a:t>
            </a:r>
            <a:endParaRPr lang="pt-BR" sz="2000" dirty="0"/>
          </a:p>
          <a:p>
            <a:pPr>
              <a:buNone/>
            </a:pPr>
            <a:r>
              <a:rPr lang="pt-BR" sz="1100" dirty="0"/>
              <a:t> </a:t>
            </a:r>
          </a:p>
          <a:p>
            <a:pPr lvl="0" algn="just"/>
            <a:r>
              <a:rPr lang="pt-BR" sz="2000" dirty="0"/>
              <a:t>Inclusão social: evitar abismos dentro do grupo, onde parte do público alvo (inclusive educadores) tem dificuldade de leitura/escrita, ou de acesso aos meios de comunicação.</a:t>
            </a:r>
          </a:p>
          <a:p>
            <a:pPr>
              <a:buNone/>
            </a:pPr>
            <a:endParaRPr lang="pt-BR" sz="1100" dirty="0"/>
          </a:p>
          <a:p>
            <a:pPr lvl="0" algn="just"/>
            <a:r>
              <a:rPr lang="pt-BR" sz="2000" dirty="0"/>
              <a:t>Questão pedagógica: desconstruir a postura hierárquica presente na relação entre ‘professor’ e ‘aluno’; valorizar a prática e as vivências de cada um, independente do nível de escolaridade; fortalecer a lógica </a:t>
            </a:r>
            <a:r>
              <a:rPr lang="pt-BR" sz="2000" dirty="0" smtClean="0"/>
              <a:t>de que </a:t>
            </a:r>
            <a:r>
              <a:rPr lang="pt-BR" sz="2000" dirty="0"/>
              <a:t>as soluções se encontram dentro da realidade dos indivíduos, e não ‘fora’ delas (como a supervalorização do conhecimento acadêmico poderia indicar).</a:t>
            </a:r>
          </a:p>
          <a:p>
            <a:pPr marL="0" indent="0" algn="just">
              <a:buNone/>
            </a:pPr>
            <a:endParaRPr lang="pt-BR" sz="2000" dirty="0" smtClean="0"/>
          </a:p>
        </p:txBody>
      </p:sp>
      <p:pic>
        <p:nvPicPr>
          <p:cNvPr id="4" name="Imagem 3" descr="Nova Imagem (1)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3830" y="5643578"/>
            <a:ext cx="3510170" cy="1214421"/>
          </a:xfrm>
          <a:prstGeom prst="rect">
            <a:avLst/>
          </a:prstGeom>
        </p:spPr>
      </p:pic>
      <p:pic>
        <p:nvPicPr>
          <p:cNvPr id="5" name="Imagem 4" descr="Nova Imagem (2)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97995"/>
            <a:ext cx="5429256" cy="66000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-24"/>
            <a:ext cx="8229600" cy="785810"/>
          </a:xfrm>
        </p:spPr>
        <p:txBody>
          <a:bodyPr/>
          <a:lstStyle/>
          <a:p>
            <a:r>
              <a:rPr lang="pt-BR" b="1" dirty="0" smtClean="0">
                <a:latin typeface="Baskerville Old Face" pitchFamily="18" charset="0"/>
              </a:rPr>
              <a:t>Questões para Análise</a:t>
            </a:r>
            <a:endParaRPr lang="pt-BR" b="1" dirty="0">
              <a:latin typeface="Baskerville Old Face" pitchFamily="18" charset="0"/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pt-BR" sz="2000" b="1" dirty="0" smtClean="0"/>
              <a:t>Questões Operacionais:</a:t>
            </a:r>
          </a:p>
          <a:p>
            <a:pPr>
              <a:buNone/>
            </a:pPr>
            <a:endParaRPr lang="pt-BR" sz="2000" dirty="0"/>
          </a:p>
          <a:p>
            <a:pPr>
              <a:buNone/>
            </a:pPr>
            <a:r>
              <a:rPr lang="pt-BR" sz="2000" b="1" u="sng" dirty="0" smtClean="0"/>
              <a:t>Execução centralizada vs. Execução Regional: </a:t>
            </a:r>
          </a:p>
          <a:p>
            <a:pPr marL="0" indent="0" algn="just">
              <a:buNone/>
            </a:pPr>
            <a:r>
              <a:rPr lang="pt-BR" sz="2000" dirty="0" smtClean="0"/>
              <a:t>Há dificuldade de se garantir a execução do projeto onde sua coordenação fica centralizada em um local, exigindo deslocamento, tempo, recursos, etc., além da dificuldade de compreensão da realidade local.</a:t>
            </a:r>
          </a:p>
          <a:p>
            <a:pPr marL="0" indent="0" algn="just">
              <a:buNone/>
            </a:pPr>
            <a:endParaRPr lang="pt-BR" sz="2000" dirty="0" smtClean="0"/>
          </a:p>
          <a:p>
            <a:pPr>
              <a:buNone/>
            </a:pPr>
            <a:r>
              <a:rPr lang="pt-BR" sz="2000" b="1" u="sng" dirty="0" smtClean="0"/>
              <a:t>Mudança de Município:</a:t>
            </a:r>
          </a:p>
          <a:p>
            <a:pPr marL="0" indent="0" algn="just">
              <a:buNone/>
            </a:pPr>
            <a:r>
              <a:rPr lang="pt-BR" sz="2000" dirty="0" smtClean="0"/>
              <a:t>A dificuldade de modificar um município a ser atendido dentro da burocracia do ministério não corresponde à realidade das localidades e de sua população, levando em conta as limitações do próprio </a:t>
            </a:r>
            <a:r>
              <a:rPr lang="pt-BR" sz="2000" dirty="0" err="1" smtClean="0"/>
              <a:t>PlanSeQ</a:t>
            </a:r>
            <a:r>
              <a:rPr lang="pt-BR" sz="2000" dirty="0" smtClean="0"/>
              <a:t> quanto a prazos e recursos.</a:t>
            </a:r>
          </a:p>
        </p:txBody>
      </p:sp>
      <p:pic>
        <p:nvPicPr>
          <p:cNvPr id="4" name="Imagem 3" descr="Nova Imagem (1)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3830" y="5643578"/>
            <a:ext cx="3510170" cy="1214421"/>
          </a:xfrm>
          <a:prstGeom prst="rect">
            <a:avLst/>
          </a:prstGeom>
        </p:spPr>
      </p:pic>
      <p:pic>
        <p:nvPicPr>
          <p:cNvPr id="5" name="Imagem 4" descr="Nova Imagem (2)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97995"/>
            <a:ext cx="5429256" cy="660005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-24"/>
            <a:ext cx="8229600" cy="785810"/>
          </a:xfrm>
        </p:spPr>
        <p:txBody>
          <a:bodyPr/>
          <a:lstStyle/>
          <a:p>
            <a:r>
              <a:rPr lang="pt-BR" b="1" dirty="0" smtClean="0">
                <a:latin typeface="Baskerville Old Face" pitchFamily="18" charset="0"/>
              </a:rPr>
              <a:t>Questões para Análise</a:t>
            </a:r>
            <a:endParaRPr lang="pt-BR" b="1" dirty="0">
              <a:latin typeface="Baskerville Old Face" pitchFamily="18" charset="0"/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pt-BR" sz="2000" b="1" dirty="0" smtClean="0"/>
              <a:t>Questões Operacionais:</a:t>
            </a:r>
          </a:p>
          <a:p>
            <a:pPr>
              <a:buNone/>
            </a:pPr>
            <a:endParaRPr lang="pt-BR" sz="2000" dirty="0"/>
          </a:p>
          <a:p>
            <a:pPr>
              <a:buNone/>
            </a:pPr>
            <a:r>
              <a:rPr lang="pt-BR" sz="2000" b="1" u="sng" dirty="0" smtClean="0"/>
              <a:t>Ambivalência entre Rubrica e Orçamento: </a:t>
            </a:r>
          </a:p>
          <a:p>
            <a:pPr marL="0" indent="0" algn="just">
              <a:buNone/>
            </a:pPr>
            <a:r>
              <a:rPr lang="pt-BR" sz="2000" dirty="0" smtClean="0"/>
              <a:t>Ao fixar desde o início do projeto o orçamento com as devidas rubricas de forma rígida, qualquer modificação, mesmo justificada, fica </a:t>
            </a:r>
            <a:r>
              <a:rPr lang="pt-BR" sz="2000" dirty="0"/>
              <a:t>à</a:t>
            </a:r>
            <a:r>
              <a:rPr lang="pt-BR" sz="2000" dirty="0" smtClean="0"/>
              <a:t> mercê do tempo do ministério para análise e aprovação (ou não) da modificação, o que pode até mesmo comprometer a execução do convênio. Não é possível flexibilizar?</a:t>
            </a:r>
          </a:p>
          <a:p>
            <a:pPr marL="0" indent="0" algn="just">
              <a:buNone/>
            </a:pPr>
            <a:endParaRPr lang="pt-BR" sz="2000" dirty="0" smtClean="0"/>
          </a:p>
          <a:p>
            <a:pPr>
              <a:buNone/>
            </a:pPr>
            <a:r>
              <a:rPr lang="pt-BR" sz="2000" b="1" u="sng" dirty="0" smtClean="0"/>
              <a:t>Deslocamento dos Educadores e da Coordenação:</a:t>
            </a:r>
          </a:p>
          <a:p>
            <a:pPr marL="0" indent="0" algn="just">
              <a:buNone/>
            </a:pPr>
            <a:r>
              <a:rPr lang="pt-BR" sz="2000" dirty="0" smtClean="0"/>
              <a:t>As exigências não correspondem à realidade do transporte no país. Não é possível fazer orçamentos prévios, garantir comprovantes , e nem mesmo se há transporte para algumas localidades.</a:t>
            </a:r>
          </a:p>
        </p:txBody>
      </p:sp>
      <p:pic>
        <p:nvPicPr>
          <p:cNvPr id="4" name="Imagem 3" descr="Nova Imagem (1)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3830" y="5643578"/>
            <a:ext cx="3510170" cy="1214421"/>
          </a:xfrm>
          <a:prstGeom prst="rect">
            <a:avLst/>
          </a:prstGeom>
        </p:spPr>
      </p:pic>
      <p:pic>
        <p:nvPicPr>
          <p:cNvPr id="5" name="Imagem 4" descr="Nova Imagem (2)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97995"/>
            <a:ext cx="5429256" cy="660005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-24"/>
            <a:ext cx="8229600" cy="785810"/>
          </a:xfrm>
        </p:spPr>
        <p:txBody>
          <a:bodyPr/>
          <a:lstStyle/>
          <a:p>
            <a:r>
              <a:rPr lang="pt-BR" b="1" dirty="0" smtClean="0">
                <a:latin typeface="Baskerville Old Face" pitchFamily="18" charset="0"/>
              </a:rPr>
              <a:t>Questões para Análise</a:t>
            </a:r>
            <a:endParaRPr lang="pt-BR" b="1" dirty="0">
              <a:latin typeface="Baskerville Old Face" pitchFamily="18" charset="0"/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pt-BR" sz="2000" b="1" dirty="0" smtClean="0"/>
              <a:t>Questões Operacionais:</a:t>
            </a:r>
          </a:p>
          <a:p>
            <a:pPr>
              <a:buNone/>
            </a:pPr>
            <a:endParaRPr lang="pt-BR" sz="2000" dirty="0"/>
          </a:p>
          <a:p>
            <a:pPr>
              <a:buNone/>
            </a:pPr>
            <a:r>
              <a:rPr lang="pt-BR" sz="2000" b="1" u="sng" dirty="0" smtClean="0"/>
              <a:t>Documentação dos Educandos e contas bancárias: </a:t>
            </a:r>
          </a:p>
          <a:p>
            <a:pPr marL="0" indent="0" algn="just">
              <a:buNone/>
            </a:pPr>
            <a:r>
              <a:rPr lang="pt-BR" sz="2000" dirty="0" smtClean="0"/>
              <a:t>A executora ou seus educadores não podem ser responsabilizados pela situação de registro dos educandos nas instituições competentes. Não é papel do convênio regularizar a documentação dos educandos, e nem utilizar este critério para excluir participantes, como também não podemos exigir que todos tenham conta bancária.</a:t>
            </a:r>
          </a:p>
          <a:p>
            <a:pPr marL="0" indent="0" algn="just">
              <a:buNone/>
            </a:pPr>
            <a:endParaRPr lang="pt-BR" sz="2000" dirty="0" smtClean="0"/>
          </a:p>
          <a:p>
            <a:pPr>
              <a:buNone/>
            </a:pPr>
            <a:r>
              <a:rPr lang="pt-BR" sz="2000" b="1" u="sng" dirty="0" smtClean="0"/>
              <a:t>SIGAE / SICONV:</a:t>
            </a:r>
          </a:p>
          <a:p>
            <a:pPr marL="0" indent="0" algn="just">
              <a:buNone/>
            </a:pPr>
            <a:r>
              <a:rPr lang="pt-BR" sz="2000" dirty="0" smtClean="0"/>
              <a:t>A duplicidade de alimentação em ambos os sistemas sobrecarrega o trabalho das entidades, isso quando não precisam realizar um terceiro registro documental.</a:t>
            </a:r>
          </a:p>
        </p:txBody>
      </p:sp>
      <p:pic>
        <p:nvPicPr>
          <p:cNvPr id="4" name="Imagem 3" descr="Nova Imagem (1)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3830" y="5643578"/>
            <a:ext cx="3510170" cy="1214421"/>
          </a:xfrm>
          <a:prstGeom prst="rect">
            <a:avLst/>
          </a:prstGeom>
        </p:spPr>
      </p:pic>
      <p:pic>
        <p:nvPicPr>
          <p:cNvPr id="5" name="Imagem 4" descr="Nova Imagem (2)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97995"/>
            <a:ext cx="5429256" cy="660005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-24"/>
            <a:ext cx="8229600" cy="785810"/>
          </a:xfrm>
        </p:spPr>
        <p:txBody>
          <a:bodyPr/>
          <a:lstStyle/>
          <a:p>
            <a:r>
              <a:rPr lang="pt-BR" b="1" dirty="0" smtClean="0">
                <a:latin typeface="Baskerville Old Face" pitchFamily="18" charset="0"/>
              </a:rPr>
              <a:t>Questões para Análise</a:t>
            </a:r>
            <a:endParaRPr lang="pt-BR" b="1" dirty="0">
              <a:latin typeface="Baskerville Old Face" pitchFamily="18" charset="0"/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070976"/>
            <a:ext cx="8229600" cy="4806296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pt-BR" sz="2000" b="1" dirty="0" smtClean="0"/>
              <a:t>Questões Operacionais:</a:t>
            </a:r>
          </a:p>
          <a:p>
            <a:pPr>
              <a:buNone/>
            </a:pPr>
            <a:endParaRPr lang="pt-BR" sz="2000" dirty="0"/>
          </a:p>
          <a:p>
            <a:pPr>
              <a:buNone/>
            </a:pPr>
            <a:r>
              <a:rPr lang="pt-BR" sz="2000" b="1" u="sng" dirty="0" smtClean="0"/>
              <a:t>Contrapartidas: </a:t>
            </a:r>
          </a:p>
          <a:p>
            <a:pPr marL="0" indent="0" algn="just">
              <a:buNone/>
            </a:pPr>
            <a:r>
              <a:rPr lang="pt-BR" sz="2400" dirty="0" smtClean="0"/>
              <a:t>O fato de conseguirmos contrapartidas não-financeiras não é contabilizada pelos convênios.</a:t>
            </a:r>
          </a:p>
          <a:p>
            <a:pPr marL="0" indent="0" algn="just">
              <a:buNone/>
            </a:pPr>
            <a:r>
              <a:rPr lang="pt-BR" sz="2400" dirty="0" smtClean="0"/>
              <a:t>Além disso, há um paradoxo em exigir uma contrapartida financeira desproporcional à realidade de entidades sem fins lucrativos, o que abre margem para interpretações e inferências de práticas suspeitas.</a:t>
            </a:r>
          </a:p>
          <a:p>
            <a:pPr marL="0" indent="0" algn="just">
              <a:buNone/>
            </a:pPr>
            <a:endParaRPr lang="pt-BR" sz="2000" dirty="0" smtClean="0"/>
          </a:p>
          <a:p>
            <a:pPr>
              <a:buNone/>
            </a:pPr>
            <a:r>
              <a:rPr lang="pt-BR" sz="2000" b="1" u="sng" dirty="0" smtClean="0"/>
              <a:t>SENAES e SPPE:</a:t>
            </a:r>
          </a:p>
          <a:p>
            <a:pPr marL="0" indent="0" algn="just">
              <a:buNone/>
            </a:pPr>
            <a:r>
              <a:rPr lang="pt-BR" sz="2400" dirty="0" smtClean="0"/>
              <a:t>Entende-se que a SENAES, dentro do seu papel, consegue atuar como parceiro, sem fugir de sua responsabilidade dentro do convênio.</a:t>
            </a:r>
          </a:p>
          <a:p>
            <a:pPr marL="0" indent="0" algn="just">
              <a:buNone/>
            </a:pPr>
            <a:r>
              <a:rPr lang="pt-BR" sz="2400" dirty="0" smtClean="0"/>
              <a:t>No caso da SPPE, há uma relação de desconfiança que não é produtiva, e que nada acrescenta ao seu papel de fiscalizadora dos </a:t>
            </a:r>
            <a:r>
              <a:rPr lang="pt-BR" sz="2400" dirty="0" smtClean="0"/>
              <a:t>convênios, pesando ainda a </a:t>
            </a:r>
            <a:r>
              <a:rPr lang="pt-BR" sz="2400" dirty="0" err="1" smtClean="0"/>
              <a:t>incrivel</a:t>
            </a:r>
            <a:r>
              <a:rPr lang="pt-BR" sz="2400" dirty="0" smtClean="0"/>
              <a:t> dificuldade de diálogo e comunicação.</a:t>
            </a:r>
            <a:endParaRPr lang="pt-BR" sz="2400" dirty="0" smtClean="0"/>
          </a:p>
        </p:txBody>
      </p:sp>
      <p:pic>
        <p:nvPicPr>
          <p:cNvPr id="4" name="Imagem 3" descr="Nova Imagem (1)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3830" y="5643578"/>
            <a:ext cx="3510170" cy="1214421"/>
          </a:xfrm>
          <a:prstGeom prst="rect">
            <a:avLst/>
          </a:prstGeom>
        </p:spPr>
      </p:pic>
      <p:pic>
        <p:nvPicPr>
          <p:cNvPr id="5" name="Imagem 4" descr="Nova Imagem (2)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97995"/>
            <a:ext cx="5429256" cy="66000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126</TotalTime>
  <Words>1055</Words>
  <Application>Microsoft Office PowerPoint</Application>
  <PresentationFormat>Apresentação na tela (4:3)</PresentationFormat>
  <Paragraphs>208</Paragraphs>
  <Slides>24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24</vt:i4>
      </vt:variant>
    </vt:vector>
  </HeadingPairs>
  <TitlesOfParts>
    <vt:vector size="25" baseType="lpstr">
      <vt:lpstr>Tema do Office</vt:lpstr>
      <vt:lpstr>Apresentação ITAC</vt:lpstr>
      <vt:lpstr>Rede Arte Sudeste</vt:lpstr>
      <vt:lpstr>Rede Arte Sudeste</vt:lpstr>
      <vt:lpstr>Rede Arte Sudeste</vt:lpstr>
      <vt:lpstr>Rede Arte Sudeste</vt:lpstr>
      <vt:lpstr>Rede Arte Sudeste</vt:lpstr>
      <vt:lpstr>Rede Arte Sudeste</vt:lpstr>
      <vt:lpstr>Rede Arte Sudeste</vt:lpstr>
      <vt:lpstr>Rede CONCRAB</vt:lpstr>
      <vt:lpstr>Rede CONCRAB</vt:lpstr>
      <vt:lpstr>Rede EcoSol MG</vt:lpstr>
      <vt:lpstr>Rede EcoSol MG</vt:lpstr>
      <vt:lpstr>Rede EcoSol MG</vt:lpstr>
      <vt:lpstr>Apresentação do PowerPoint</vt:lpstr>
      <vt:lpstr>Apresentação do PowerPoint</vt:lpstr>
      <vt:lpstr>Apresentação do PowerPoint</vt:lpstr>
      <vt:lpstr>Como as redes chegaram a trabalhar em conjunto</vt:lpstr>
      <vt:lpstr>Como as redes chegaram a trabalhar em conjunto</vt:lpstr>
      <vt:lpstr>Questões para Análise</vt:lpstr>
      <vt:lpstr>Questões para Análise</vt:lpstr>
      <vt:lpstr>Questões para Análise</vt:lpstr>
      <vt:lpstr>Questões para Análise</vt:lpstr>
      <vt:lpstr>Questões para Análise</vt:lpstr>
      <vt:lpstr>Questões para Análise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ITAC</dc:title>
  <dc:creator>Tom</dc:creator>
  <cp:lastModifiedBy>Gustavo</cp:lastModifiedBy>
  <cp:revision>17</cp:revision>
  <dcterms:created xsi:type="dcterms:W3CDTF">2010-12-07T00:00:22Z</dcterms:created>
  <dcterms:modified xsi:type="dcterms:W3CDTF">2010-12-07T11:05:34Z</dcterms:modified>
</cp:coreProperties>
</file>