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8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ângulo de cantos arredondado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ângulo de cantos arredondado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D0CE6C56-838D-4B88-9940-9B09377CB38A}" type="datetimeFigureOut">
              <a:rPr lang="pt-BR" smtClean="0"/>
              <a:pPr/>
              <a:t>04/09/2011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548072E-87AD-4574-84E1-F8CBBD170A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6C56-838D-4B88-9940-9B09377CB38A}" type="datetimeFigureOut">
              <a:rPr lang="pt-BR" smtClean="0"/>
              <a:pPr/>
              <a:t>04/09/2011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8072E-87AD-4574-84E1-F8CBBD170A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6C56-838D-4B88-9940-9B09377CB38A}" type="datetimeFigureOut">
              <a:rPr lang="pt-BR" smtClean="0"/>
              <a:pPr/>
              <a:t>04/09/2011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8072E-87AD-4574-84E1-F8CBBD170A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6C56-838D-4B88-9940-9B09377CB38A}" type="datetimeFigureOut">
              <a:rPr lang="pt-BR" smtClean="0"/>
              <a:pPr/>
              <a:t>04/09/2011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8072E-87AD-4574-84E1-F8CBBD170A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0CE6C56-838D-4B88-9940-9B09377CB38A}" type="datetimeFigureOut">
              <a:rPr lang="pt-BR" smtClean="0"/>
              <a:pPr/>
              <a:t>04/09/2011</a:t>
            </a:fld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548072E-87AD-4574-84E1-F8CBBD170A15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0CE6C56-838D-4B88-9940-9B09377CB38A}" type="datetimeFigureOut">
              <a:rPr lang="pt-BR" smtClean="0"/>
              <a:pPr/>
              <a:t>04/09/2011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2548072E-87AD-4574-84E1-F8CBBD170A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6C56-838D-4B88-9940-9B09377CB38A}" type="datetimeFigureOut">
              <a:rPr lang="pt-BR" smtClean="0"/>
              <a:pPr/>
              <a:t>04/09/2011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8072E-87AD-4574-84E1-F8CBBD170A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6C56-838D-4B88-9940-9B09377CB38A}" type="datetimeFigureOut">
              <a:rPr lang="pt-BR" smtClean="0"/>
              <a:pPr/>
              <a:t>04/09/2011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8072E-87AD-4574-84E1-F8CBBD170A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6C56-838D-4B88-9940-9B09377CB38A}" type="datetimeFigureOut">
              <a:rPr lang="pt-BR" smtClean="0"/>
              <a:pPr/>
              <a:t>04/09/2011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8072E-87AD-4574-84E1-F8CBBD170A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6C56-838D-4B88-9940-9B09377CB38A}" type="datetimeFigureOut">
              <a:rPr lang="pt-BR" smtClean="0"/>
              <a:pPr/>
              <a:t>04/09/2011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8072E-87AD-4574-84E1-F8CBBD170A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E6C56-838D-4B88-9940-9B09377CB38A}" type="datetimeFigureOut">
              <a:rPr lang="pt-BR" smtClean="0"/>
              <a:pPr/>
              <a:t>04/09/2011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8072E-87AD-4574-84E1-F8CBBD170A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ângulo de cantos arredondado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ângulo de cantos arredondado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0CE6C56-838D-4B88-9940-9B09377CB38A}" type="datetimeFigureOut">
              <a:rPr lang="pt-BR" smtClean="0"/>
              <a:pPr/>
              <a:t>04/09/2011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548072E-87AD-4574-84E1-F8CBBD170A1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p.ba.gov.br/atuacao/cidadania/.../cartilha_violencia_domestica.pdf" TargetMode="External"/><Relationship Id="rId2" Type="http://schemas.openxmlformats.org/officeDocument/2006/relationships/hyperlink" Target="http://www.mds.gov.b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51520" y="764704"/>
            <a:ext cx="8496944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VIOLÊNCIA CONTRA A MULHER</a:t>
            </a:r>
            <a:endParaRPr lang="pt-BR" sz="5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5265912" y="2924944"/>
            <a:ext cx="37705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askerville Old Face" pitchFamily="18" charset="0"/>
              </a:rPr>
              <a:t>LIGUE 180!</a:t>
            </a:r>
            <a:endParaRPr lang="pt-BR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699792" y="6054387"/>
            <a:ext cx="626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 dirty="0" smtClean="0">
                <a:latin typeface="Arial" pitchFamily="34" charset="0"/>
                <a:cs typeface="Arial" pitchFamily="34" charset="0"/>
              </a:rPr>
              <a:t>Elaine Costa</a:t>
            </a:r>
          </a:p>
          <a:p>
            <a:pPr algn="r"/>
            <a:r>
              <a:rPr lang="pt-BR" sz="1600" dirty="0" smtClean="0">
                <a:latin typeface="Arial" pitchFamily="34" charset="0"/>
                <a:cs typeface="Arial" pitchFamily="34" charset="0"/>
              </a:rPr>
              <a:t>Psicóloga- CRP 03/IP7728</a:t>
            </a:r>
          </a:p>
          <a:p>
            <a:pPr algn="r"/>
            <a:r>
              <a:rPr lang="pt-BR" sz="1600" dirty="0" smtClean="0">
                <a:latin typeface="Arial" pitchFamily="34" charset="0"/>
                <a:cs typeface="Arial" pitchFamily="34" charset="0"/>
              </a:rPr>
              <a:t>Palestra realizada em Ago/2011.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51520" y="417984"/>
            <a:ext cx="8229600" cy="1066800"/>
          </a:xfrm>
        </p:spPr>
        <p:txBody>
          <a:bodyPr/>
          <a:lstStyle/>
          <a:p>
            <a:r>
              <a:rPr lang="pt-BR" dirty="0" smtClean="0"/>
              <a:t>Violência e suas faces...</a:t>
            </a:r>
            <a:endParaRPr lang="pt-BR" dirty="0"/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060848"/>
            <a:ext cx="4248472" cy="3749048"/>
          </a:xfrm>
        </p:spPr>
        <p:txBody>
          <a:bodyPr vert="horz">
            <a:normAutofit/>
          </a:bodyPr>
          <a:lstStyle/>
          <a:p>
            <a:pPr algn="just"/>
            <a:r>
              <a:rPr lang="pt-BR" sz="2500" u="sng" dirty="0" smtClean="0"/>
              <a:t>Física</a:t>
            </a:r>
          </a:p>
          <a:p>
            <a:pPr algn="just">
              <a:buFont typeface="Georgia"/>
              <a:buNone/>
            </a:pPr>
            <a:endParaRPr lang="pt-BR" sz="1500" u="sng" dirty="0" smtClean="0"/>
          </a:p>
          <a:p>
            <a:pPr algn="just">
              <a:buFont typeface="Georgia"/>
              <a:buNone/>
            </a:pPr>
            <a:r>
              <a:rPr lang="pt-BR" sz="1500" dirty="0" smtClean="0"/>
              <a:t>Artigo 7º :</a:t>
            </a:r>
          </a:p>
          <a:p>
            <a:pPr algn="just">
              <a:buFont typeface="Georgia"/>
              <a:buNone/>
            </a:pPr>
            <a:endParaRPr lang="pt-BR" sz="1500" dirty="0" smtClean="0"/>
          </a:p>
          <a:p>
            <a:pPr algn="just">
              <a:buFont typeface="Georgia"/>
              <a:buNone/>
            </a:pPr>
            <a:r>
              <a:rPr lang="pt-BR" sz="1500" dirty="0" smtClean="0"/>
              <a:t>I - a violência física, entendida como qualquer conduta que ofenda sua integridade ou saúde corporal;</a:t>
            </a:r>
          </a:p>
          <a:p>
            <a:pPr algn="just">
              <a:buFont typeface="Georgia"/>
              <a:buNone/>
            </a:pPr>
            <a:r>
              <a:rPr lang="pt-BR" sz="1500" dirty="0" smtClean="0"/>
              <a:t>	Exemplos:  tapas, murros, beliscões, chutes, queimaduras, empurrões, cárcere privado, etc.</a:t>
            </a:r>
          </a:p>
        </p:txBody>
      </p:sp>
      <p:pic>
        <p:nvPicPr>
          <p:cNvPr id="15364" name="Picture 4" descr="http://t3.gstatic.com/images?q=tbn:ANd9GcR_AVMGZNXqgAuVSiJ_-8_EO1IZ5vR1TsTq9SfVlSKuXFllGfsL2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45101">
            <a:off x="6790964" y="3746518"/>
            <a:ext cx="2009775" cy="1590675"/>
          </a:xfrm>
          <a:prstGeom prst="rect">
            <a:avLst/>
          </a:prstGeom>
          <a:noFill/>
        </p:spPr>
      </p:pic>
      <p:pic>
        <p:nvPicPr>
          <p:cNvPr id="15366" name="Picture 6" descr="http://t2.gstatic.com/images?q=tbn:ANd9GcRsIW6aOJfbIW1cEB3cHrKJrgNyysfDHAqK1RnOQiP997wo6C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429000"/>
            <a:ext cx="1257300" cy="1752600"/>
          </a:xfrm>
          <a:prstGeom prst="rect">
            <a:avLst/>
          </a:prstGeom>
          <a:noFill/>
        </p:spPr>
      </p:pic>
      <p:pic>
        <p:nvPicPr>
          <p:cNvPr id="9" name="Picture 2" descr="http://t3.gstatic.com/images?q=tbn:ANd9GcQOgmfmaVCSz0BOVfYKbwo-Gmt3q64UGEWzxLYqjwKqgNz2nT-y7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1412776"/>
            <a:ext cx="1676400" cy="1381125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1619672" y="6413266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Lei Maria da Penha, nº 11.340, de 07 de agosto de 2006. </a:t>
            </a:r>
          </a:p>
          <a:p>
            <a:pPr algn="r"/>
            <a:r>
              <a:rPr lang="pt-BR" sz="1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Violência contra a mulher é CRIME- DENUNCIE LIGUE 180!</a:t>
            </a:r>
            <a:endParaRPr lang="pt-BR" sz="1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://t2.gstatic.com/images?q=tbn:ANd9GcRMGp0SX7WBgT24R-9bGagajLYMfxN_i6Rt_aupbyD0SocNCPL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36523">
            <a:off x="4280451" y="3301377"/>
            <a:ext cx="1905000" cy="2400301"/>
          </a:xfrm>
          <a:prstGeom prst="rect">
            <a:avLst/>
          </a:prstGeom>
          <a:noFill/>
        </p:spPr>
      </p:pic>
      <p:pic>
        <p:nvPicPr>
          <p:cNvPr id="13318" name="Picture 6" descr="http://t0.gstatic.com/images?q=tbn:ANd9GcSfVWOBi-j-vivAobUMAETqR2FWnzsi2jNm7lXgarUyJUWz7cu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160146">
            <a:off x="6372200" y="4005064"/>
            <a:ext cx="2447925" cy="1866900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066800"/>
          </a:xfrm>
        </p:spPr>
        <p:txBody>
          <a:bodyPr/>
          <a:lstStyle/>
          <a:p>
            <a:r>
              <a:rPr lang="pt-BR" dirty="0" smtClean="0"/>
              <a:t>Violência e suas faces...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624168"/>
            <a:ext cx="4248472" cy="4613144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pt-BR" sz="4500" u="sng" dirty="0" smtClean="0"/>
              <a:t>Psicológica/ Emocional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Artigo 7º :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sz="3200" dirty="0" smtClean="0"/>
              <a:t>II - a violência psicológica, entendida como qualquer conduta que lhe cause dano emocional e diminuição da auto-estima ou que lhe prejudique e perturbe o pleno desenvolvimento ou que vise degradar ou controlar suas ações, comportamentos, crenças e decisões, mediante ameaça, constrangimento, humilhação, manipulação, isolamento, vigilância constante, perseguição contumaz, insulto, chantagem, </a:t>
            </a:r>
            <a:r>
              <a:rPr lang="pt-BR" sz="3200" dirty="0" err="1" smtClean="0"/>
              <a:t>ridicularização</a:t>
            </a:r>
            <a:r>
              <a:rPr lang="pt-BR" sz="3200" dirty="0" smtClean="0"/>
              <a:t>, exploração e limitação do direito de ir e vir ou qualquer outro meio que lhe cause prejuízo à saúde psicológica e à autodeterminação;</a:t>
            </a:r>
          </a:p>
          <a:p>
            <a:pPr algn="just">
              <a:buNone/>
            </a:pPr>
            <a:r>
              <a:rPr lang="pt-BR" sz="3200" dirty="0" smtClean="0"/>
              <a:t>	Exemplos: xingamentos, ofensas, intimidação, desqualificação, etc.</a:t>
            </a:r>
            <a:endParaRPr lang="pt-BR" sz="3200" dirty="0"/>
          </a:p>
        </p:txBody>
      </p:sp>
      <p:pic>
        <p:nvPicPr>
          <p:cNvPr id="13314" name="Picture 2" descr="http://t1.gstatic.com/images?q=tbn:ANd9GcSuJNVd9qHOQThqTb6uPopc6Rg5rwB_9dGgmZyKtHpX1oyAUUw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14066">
            <a:off x="5867865" y="1794123"/>
            <a:ext cx="2839171" cy="1872208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1619672" y="6413266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Lei Maria da Penha, nº 11.340, de 07 de agosto de 2006. </a:t>
            </a:r>
          </a:p>
          <a:p>
            <a:pPr algn="r"/>
            <a:r>
              <a:rPr lang="pt-BR" sz="1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Violência contra a mulher é CRIME- DENUNCIE LIGUE 180!</a:t>
            </a:r>
            <a:endParaRPr lang="pt-BR" sz="1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51520" y="417984"/>
            <a:ext cx="8229600" cy="1066800"/>
          </a:xfrm>
        </p:spPr>
        <p:txBody>
          <a:bodyPr/>
          <a:lstStyle/>
          <a:p>
            <a:r>
              <a:rPr lang="pt-BR" dirty="0" smtClean="0"/>
              <a:t>Violência e suas faces...</a:t>
            </a:r>
            <a:endParaRPr lang="pt-BR" dirty="0"/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060848"/>
            <a:ext cx="4248472" cy="3749048"/>
          </a:xfrm>
        </p:spPr>
        <p:txBody>
          <a:bodyPr vert="horz">
            <a:normAutofit fontScale="92500" lnSpcReduction="20000"/>
          </a:bodyPr>
          <a:lstStyle/>
          <a:p>
            <a:pPr algn="just"/>
            <a:r>
              <a:rPr lang="pt-BR" sz="2500" u="sng" dirty="0" smtClean="0"/>
              <a:t>SEXUAL</a:t>
            </a:r>
          </a:p>
          <a:p>
            <a:pPr algn="just">
              <a:buFont typeface="Georgia"/>
              <a:buNone/>
            </a:pPr>
            <a:endParaRPr lang="pt-BR" sz="1500" u="sng" dirty="0" smtClean="0"/>
          </a:p>
          <a:p>
            <a:pPr algn="just">
              <a:buFont typeface="Georgia"/>
              <a:buNone/>
            </a:pPr>
            <a:r>
              <a:rPr lang="pt-BR" sz="1500" dirty="0" smtClean="0"/>
              <a:t>Artigo 7º :</a:t>
            </a:r>
          </a:p>
          <a:p>
            <a:pPr algn="just">
              <a:buFont typeface="Georgia"/>
              <a:buNone/>
            </a:pPr>
            <a:endParaRPr lang="pt-BR" sz="1500" dirty="0" smtClean="0"/>
          </a:p>
          <a:p>
            <a:pPr algn="just">
              <a:buNone/>
            </a:pPr>
            <a:r>
              <a:rPr lang="pt-BR" sz="1600" dirty="0" smtClean="0"/>
              <a:t>III - a violência sexual, entendida como qualquer conduta que a constranja a presenciar, a manter ou a participar de relação sexual não desejada, mediante intimidação, ameaça, coação ou uso da força; que a induza a comercializar ou a utilizar, de qualquer modo, a sua sexualidade, que a impeça de usar qualquer método contraceptivo ou que a force ao matrimônio, à gravidez, ao aborto ou à prostituição, mediante coação, chantagem, suborno ou manipulação; ou que limite ou anule o exercício de seus direitos sexuais e reprodutivos.</a:t>
            </a:r>
            <a:endParaRPr lang="pt-BR" sz="1500" dirty="0" smtClean="0"/>
          </a:p>
        </p:txBody>
      </p:sp>
      <p:sp>
        <p:nvSpPr>
          <p:cNvPr id="6" name="CaixaDeTexto 5"/>
          <p:cNvSpPr txBox="1"/>
          <p:nvPr/>
        </p:nvSpPr>
        <p:spPr>
          <a:xfrm>
            <a:off x="1619672" y="6485274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Lei Maria da Penha, nº 11.340, de 07 de agosto de 2006. </a:t>
            </a:r>
          </a:p>
          <a:p>
            <a:pPr algn="r"/>
            <a:r>
              <a:rPr lang="pt-BR" sz="1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Violência contra a mulher é CRIME- DENUNCIE LIGUE 180!</a:t>
            </a:r>
            <a:endParaRPr lang="pt-BR" sz="1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http://t0.gstatic.com/images?q=tbn:ANd9GcRwL0DntnRIiip3IXVlf7D13BZni163ZnDUCsLBS-3LdHcz8PRkl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772816"/>
            <a:ext cx="2533557" cy="1685968"/>
          </a:xfrm>
          <a:prstGeom prst="rect">
            <a:avLst/>
          </a:prstGeom>
          <a:noFill/>
        </p:spPr>
      </p:pic>
      <p:pic>
        <p:nvPicPr>
          <p:cNvPr id="16390" name="Picture 6" descr="http://t0.gstatic.com/images?q=tbn:ANd9GcREDqU-wwbUQhHOBcc0nJ3JoxBJ9qpqQUiyh2gEImPZHJsUdF0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717032"/>
            <a:ext cx="914400" cy="1409701"/>
          </a:xfrm>
          <a:prstGeom prst="rect">
            <a:avLst/>
          </a:prstGeom>
          <a:noFill/>
        </p:spPr>
      </p:pic>
      <p:pic>
        <p:nvPicPr>
          <p:cNvPr id="11" name="Picture 10" descr="http://t3.gstatic.com/images?q=tbn:ANd9GcQOLXwrtcxliJc3mJrUOJXy31HeT0OSmvRq9JnlpQliZhPYBmOYF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4149080"/>
            <a:ext cx="1911713" cy="13068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0" name="Picture 12" descr="http://malcriados.com.br/wp-content/uploads/2009/11/dinheir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708920"/>
            <a:ext cx="1723456" cy="1695584"/>
          </a:xfrm>
          <a:prstGeom prst="rect">
            <a:avLst/>
          </a:prstGeom>
          <a:noFill/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51520" y="417984"/>
            <a:ext cx="8229600" cy="1066800"/>
          </a:xfrm>
        </p:spPr>
        <p:txBody>
          <a:bodyPr/>
          <a:lstStyle/>
          <a:p>
            <a:r>
              <a:rPr lang="pt-BR" dirty="0" smtClean="0"/>
              <a:t>Violência e suas faces...</a:t>
            </a:r>
            <a:endParaRPr lang="pt-BR" dirty="0"/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060848"/>
            <a:ext cx="4464496" cy="3749048"/>
          </a:xfrm>
        </p:spPr>
        <p:txBody>
          <a:bodyPr vert="horz">
            <a:normAutofit/>
          </a:bodyPr>
          <a:lstStyle/>
          <a:p>
            <a:pPr algn="just"/>
            <a:r>
              <a:rPr lang="pt-BR" sz="2000" u="sng" dirty="0" smtClean="0"/>
              <a:t>PATRIMONIAL/ ECONÔMICA</a:t>
            </a:r>
          </a:p>
          <a:p>
            <a:pPr algn="just">
              <a:buFont typeface="Georgia"/>
              <a:buNone/>
            </a:pPr>
            <a:endParaRPr lang="pt-BR" sz="1500" u="sng" dirty="0" smtClean="0"/>
          </a:p>
          <a:p>
            <a:pPr algn="just">
              <a:buFont typeface="Georgia"/>
              <a:buNone/>
            </a:pPr>
            <a:r>
              <a:rPr lang="pt-BR" sz="1500" dirty="0" smtClean="0"/>
              <a:t>Artigo 7º :</a:t>
            </a:r>
          </a:p>
          <a:p>
            <a:pPr algn="just">
              <a:buFont typeface="Georgia"/>
              <a:buNone/>
            </a:pPr>
            <a:endParaRPr lang="pt-BR" sz="1500" dirty="0" smtClean="0"/>
          </a:p>
          <a:p>
            <a:pPr algn="just"/>
            <a:r>
              <a:rPr lang="pt-BR" sz="1600" dirty="0" smtClean="0"/>
              <a:t>IV - a violência patrimonial, entendida como qualquer conduta que configure retenção, subtração, destruição parcial ou total de seus objetos, instrumentos de trabalho, documentos pessoais, bens, valores e direitos ou recursos econômicos, incluindo os destinados a satisfazer suas necessidades;</a:t>
            </a:r>
            <a:endParaRPr lang="pt-BR" sz="1600" dirty="0"/>
          </a:p>
        </p:txBody>
      </p:sp>
      <p:sp>
        <p:nvSpPr>
          <p:cNvPr id="17410" name="AutoShape 2" descr="data:image/jpg;base64,/9j/4AAQSkZJRgABAQAAAQABAAD/2wCEAAkGBhQSERUTEhQWFRUVGRgaGRgXGBwaGBoZFxcXGBoYGBcYHCYfGBsjHhkXIC8gIycpLCwtFx4xNTAqNSYrLCkBCQoKDgwOGg8PGikkHyQsLCwsLCksLCwsLCwsLSwsLCwsLCwsLCwsLCwsLCwsLCwsLCwsLCwsLCwsLCwsLCwsLP/AABEIAOEA4QMBIgACEQEDEQH/xAAcAAABBQEBAQAAAAAAAAAAAAAEAAMFBgcCAQj/xABNEAACAQIEAwQGBgYGCAUFAAABAhEAAwQSITEFQVETImFxBjJCgZGhI1KCscHwFDNicpLRBxVzorLhFjRDU2ODwvEkNXSz0kRUdZPE/8QAGQEAAwEBAQAAAAAAAAAAAAAAAAECAwQF/8QAJhEBAQACAgEEAQQDAAAAAAAAAAECESExQQMSUWEygZGh8EJScf/aAAwDAQACEQMRAD8Ax5rRtuAw2g/GusXh8rEDY6jyNE41muIlwjRQLc+IkifE6mvIz2gfaTT3GtXL7tWX9KawFoM2VjAIMefKrlwHD9kUsQRcx1ogvzAIbs1TWBLLqTVQwoO6+sveHuq+8YxtlsLhsR2ZNyx9GoJgNJN0MwXWAZFPwnLLWTr0MthMKzXlcdnftXUZYnSbTiDqEl1lo5QNav8A/RyzLicZZePoyoUAAKqozKAoGw1+dVnhGABx+LsK2dMXgyyGIWWQXAE5ZVeQI6VcPRa2f0m3iCAv6VhlYifaUKG0jTYaVFbYrU9vv2z0DD4j/KqHdSLWCiNL2IUfaJFX917ynoW/PzrO8bc7mG0kDFXlIP785T10NLHtWfSg4hs2OUmTOKuv/C8yTsPVquWY7G4Se8QCPEs8H/DU1fv5brOBmlL/AIQLhuLm57Ag1COnd96D3hSx/wAQrTTIPibUC2J3UnyzMfwAp2zZLvbQD1RJnrq5n5D3V7fANzbQQI30RQD9xNF4PDkW7lzKMxItr4M+8fZJoG9RHuvavp7RJnoIMa+ABNNXWzsXgLmOg5BR3R93yolbcIxUfrDkU9AfWP8ACP7xrxrQynT1tF8AIn+7p9qkcDuATptsPIc/fqffSa1EDrBPlyH4/Cn1UDUjToPkPea7w9nWSJ5noTyX3/cDQZ3silvsQBnuZWc81UCUTwk94/YHKuGtk5cvknTT1nPgNdaNXDSTmOurXG5gTrr15DxNNY+0OhDHddgq6ZV8TGppok3doq/rCg91dvHq3v8Aup67ZW0ikGbrCSPqDlP7R38KNt4Xs1zsBJHcU8+WeOg+ZpvAcIuYi5kQZmOpJ2A5sx5Ck00iLWGJ8ANSTyFP4bDNdOVNFXUnp4n+VWa5wVLpGFwwBRDmuX2G5A1j9kcutM4jChyMLgx3QZuXTpJHNj0FOaTlb1O0G+BzuLdoTA1P4npTqO7qti2sZZzHqZ3J5CpW/aUjssMcqIPpsQdMx5geFB2Q10jD4RTl9pti3ix5LRsTHU5NG4LX0dnvXDoW8ei0YvDEw69piDLnVU5++n3u2sCCtuLuI2LeyngKBwXCruKY3HJC+07fhSVoHcd77gAeQHKn8Rw0Wx321PIUbieKW7I7PDiTzf8Al1oLA8PuX20k9WP86rZUH2QpVZP9FP2xSpkq9q8ezKE92cwHjt91e2jlaR6p+6lhAM6kiQCCR1E6ijf0MXcRktgKHbuAmAoOupO1TE3XMEcG4S1y9lQ6QTJ0UKBLMx5Ko3qyYeyl6zjEQdyxbUhzuxDDIY37xzAAaAVD4692Vn9FttJ3ukbHWezX9ldz1PlTvB8SHuKHkB07Nu8QC0HIzeAMaeVHfSNa5va4/wBHWLa5isHdMnsVOGYnowuG0PGACPh1q8cEt5XsjQdjdv2PHLmLIPgwqg/0cY7JZxKe1bfD3/dauhX+RrVMZgFW47LpJS9pzKNlY/wlazy7dGPSUuGI8/vFZJxHiQXEBG0RcQ1zvTpmnNtr7I2rW73L94VlPpIAcXoRmQYgggCBkZ5Bkak6052M1DZAUcncraA10lmkyNzpNA2QGueGdm30hSBv9mpNreW1mKx9IoDf2dmSNecspqP7GEjaVUa885n7i1WyDu252LHl4nMdDU01wJbFkbrbuPm+q94hM3mEGngDQXC8MLt1EPqkktpsDJJ/hX50fxRwuZ5DF17UkagKBlCSdyNV0G5IpUXm6RT2dkAkIAP+Y4BbmPVXKvvph7QJMRGwPUDdvIn5ZaLxClQFPragn9tu/dPunKPJa6s4YkMwE5F+UhVJ8JM+6kuTRlgIyxopk9SxgAb8hsOrHpROHw8QSNiIAmGY6aa8oAHlTdixmeNYUyTzLb++J+J8KsHB+HlouMcqqCQx2RRo1zxj1VHNj4Gj7KzfCPZVtJl3uTMbrnG5bX1UmANi09Kd4bwPtA9++StpZliZLvyRerH5UdhOGLibzMB2Vi2BmY+zbXQT1c9BuTTuMvNi7iWbKEW07tq2OQ5u37RiSeVJpJpEDAvi78W01Y91ZJVFEaSdlA1qXHD1hsLhTCgTiMRrB6qNdE8OdHrZCq2Hw7CInEYjlHNVO+Tl+0aEx19Wt9jYBSwsZmIhrjeI5k8loF4RuMvhl/RcIMloevcOhbqxPIU3ewyCzlBNvDj1n2e8eiD6vjUj+hiyg7ZdTqtgfI3j/wBNJuFTGIxxIT2LQ0ZhyCr7K0WpmPmq/b4TcxY0ixhbe5OigdT9dqHx3HFtr+jYFSqnRrkfSXD4dBU3jTfx7C3bUJaXZBoigc2PM0zeu2cECtgC7f2N0jur+4OdG1o3C8At4dRdxhgnVbQ9Y+dBcS43cxBCKMqbKi/KetO4Tg2IxlwsZP1rjbD89BUk2Lw2ClbIF69zc+qD4f5U0hcF6NBV7XEtkX6vM/npXmM9INOzsDInXmf5UE7XsVc5u3yH8qmsPwG1hwHxLAncKPzrTJA52+s3xNKrN/pBhv8Adf3RSoJUMBfCXFfKrQfVbbwmKmrdnJba8urElbbeQl3A6iYHSonheAe9et2rYl7jBV8zpPu3qa9Kr69ucPbjs8OBbUjmVHfb7TSfhTrLKc7Rtr2bgOoPejf94+YPyo+/w9bd8qjAoe9bbw9ZZ5TyIobhVm2bqrdZltsYcqAW9wOkkwJ5TU3hkVcPes3UHbWLtshua2wxFxR11INPZrL6Ooi8TUDSzjrJBE/75DmUMdyHUidprVcDdz2rLdVymd9VjX3rWV3sXby2btvfDXww3k23IYjoFVwRHLNWvXkBUEbAhh8ZrPKNfTu4A4liypw55M4B/hP41lvpc9xcU5BzH/xYCyAQgdwRPLRia070kUdmpPsFmEa6hWjasy9K8aLuIczlyDEiVE5i2UQT0MnXwFGPYzQHDeF2719bbOqC5nCFpylyVAUmNNmk1G8WcNdfLEZrmWNsqnIv371Y7KBf0djl+isM5nqz3rg5dAdfGqncslWiQxAQaagHLJ/vMJq2UvIvhq5VuMAZYZF66xt07oA+3RPEbAV7dsCSqKzayMqkFEjkTcKaeJonE8QOGuWltBSypDZlzDNeALAjnCj3ECos3DcLsAPpGFsHaFtrq0DzY/w+FKiTd2ZVCTPWQscwD3j45jpPl0o260DIh7oI5aM4GpMbhe8B5ftVxYw5JAWQWIVQo72nqhRy8/HrU2vDFtsqqudl7kA6NdPsKBuqmJPOPKk2M8D4GbpFpQeRYjcLyA5ZmO3nO01M4y329wYTD5VtqQbjg9zuCJk/7K2NB1JJ3NF37TWFGDsd6/c/WuDzYajoNJE8lk6ZqAaz/wDS4bvliBccf7QjXKvS0vziTypbOTTy99MUwmFnsg0yd7jc7r9BGw5CirWFAzYfDMIj6fEHQZRuqnkg+LGnLGHEHD2GG30987ZeYB5IP7xogYdHQKk28Kh7zn1rrdY5novKptUYwvDziIsWBlsIZZyO8x+s3j0XlT2LKIy2sMud10UgSFPNl+s5+sdBsKJOJa6vZ2QLNhdzPL9tuZPQb0x+kBR2WGBltC8d9vL6q0GEbDJhzmaL2I311RD1Y+01DHhZuHt8U5Cnb6zeCLyFS1nBLbOwuXOnsL5n2m8NqOw/Cc5zv3j9Y7DwA5eQoTaqPEsS7qLNlDbt/VUat4sRvTC+jtuyA+KOvK0vrHz6VpWHwi7Ivv5/5UFxD0At3ZbMyuff8ZoG2X8W4pcvfR2x2dvYW05+ZG9M4f0RCDtMUwtJ9X2j/KrTjSuELW7VuLg0LuNfcKr9zAXcQxOrnqdh79hTgobF+kiovZ4RMi/WPrH3VF4fB3b7SJYndj/OrCvo9atH6Q9o31F299eY3imUZRCD6q7/ABpxIP8A0Sf6y/OlTf8AWB6N86VPZCPRGz+j2L2ObQqDasbfrGHeYfur86rhtGZ57k+fiatHpZcRVs4ayfo7SgZvrt7T+8/dVfQbg6fgaf2y2bt2yzADn46fGrNw3MMl8AEKOxvDLIVWBUFid3YZjpr3fGofCYMMYYwIMtrAOv8A2qdwWFHY9szTlK22trpqFJt3DyImRFVE750l/RjBl+2wit6xyhiIlZkGORMIw6Sa1fgeJ7TDWpmSgB23Aynn1BrJMBcW1iLRMMvdVo0LBgTJB2IBK/ZrX8JaCh8sBJJGXT1gJ+c/Gpyb+miON4oskKYZQ4AMd9+zcFff1rPONYrKX7uSO3grrLG5ZJB10jUTWgekWGUSSYJdcukkZgQapHHMDNtRADBswA0B7TsjCjoAus/OpxTkiuM4Yh0AEn9HtL7yqgDTSSX+FQli2ud2IIUOSdRsCSRH8GtXn0mwxMsuUrZgEEyZCkknXQSFHmKpCQtrM2gAJgDcA5tvHSqlRIYxIY9pebeSPtMMz6/srkHup7hOFKWs8d9gUTnsZuMPeQo8qkrWFY2MNYJBe6Sft3CSSSfqwfDuxUyvBCGUEBRZQKWB0SAXP7xVdW6s1JpiAwOD7DNd9o9y0RMKBC3LpPUFio8T+zUtwz6G2uIyg3G7mGtxPgbhHMydOug8mrN1LrPmlLKhSwmSbafq7S9STLHxM05ieJMHL5QtxgAmv6m3yAHJiOZ1Ezuam1ccuDbmyhzX7ul65vEmWtqen1257bV0mRV7K2QND2l2NxzVOeXr1223Dt4jIMgEZpBZdWcTtJ9VdvdHlUthsELShr2+4TnO8a8/Hl56VNujPYfCoLc3JSwDont3WjQt/LkPnzeftfpLsW7KaKq7fuoOvVqFxvElUh7+p9i0umh+5fHc0Zw3gd7FMLmI7iaZbY07vIfsjw3NEOuFa5imhFy2weXqr7h6zfnSrJh/R5UQqDl0EsIzN+8x/wAIozD2VtgIgAjaBt5DlRBManfx86ZIb+p+z1KlugGnx8Kfw9ln1IgdOXuipRLmnh5e/nSF4T79fl0586LS06soFGg+6fkdK6e9FNBjvMCgsXjhMLv89NqRo30owFtyrlCWHIRJ89dqrONJAg9xfqJv7zUtxTi4t63HCCBOssfcKHTEplDW131ltztRROUA/DLjDYWl5yRmjxEz8aCezYtagG43U7VMYy0zk5iT4T/00OOBMYmFjr5mnDRn9at/u1+IpVJ/1Lb/AN4Pl/OlT3CVz0iwRXsgN8gkDruT84qDQcudWTimNGKeECr3mKSe8ATopPOojG2MrwVKsBBnmeZq/tyy64O8NvqhzEkuCsLEqV9rMfAbVZ8Mlm4EtB+wtOxF1mAKg94oRGsjT3mqjhLSkksxWASIE6gaCrB6PWxcDWtw6+eVhrPhBpllOdiMXwz/AMObgzG5abvCNAmgzdR3o35NWwei2Ja5grDkyzWxr90/Kqh6CEXrZF0TJNm7OodWTuzP1SoA8Iqy+hGCexhzYuCDad1E/VJkffPvpVv6fyK4+q5Azcmtx0BLCCeomqxxzDZ+xkR0XpBUb7x4VaeP4TtbeUbjvA7QQdDPXeo25hg6AmZXRTuTOVhHw+ZqBnOUELpZrrjQBrmZRHfZWVl0O5kR76gcBwJLsteJVbUOT1Yd6IjUSCfcKueEw64cFzAuOS3WM2Y/jQicUDTC5lMDTUHN1nr+NOMrwqdzhoFy2VQssItsGNQ5kseSlgqDwBfrXXFb3eRUINtJUkL3WeZZhzIJgZeYy1cMTg+0A7MKH8xlWRBYHmVBIG3OqZxewcwtBdoUZff3QRpmMmSPE9KGniQzYxEj1cpGbQxMqYLtyAkH4dBXuFwZf6RpFuN4nNsZjnr9+vSubOBkd4i2n1mWJZZ7qg+yIgSI0kzAl3H8SFwLatF3vZTqYVAqgZrjE6Ig18TI2Jo0rb3CXuxm6QcwIgtGVZkgmdMwjRR1k9THXeMNeYrZOY7tcOoHXzPjtJ0qu+kvFbjzYDjsg83LoHrOyqMo6wqrCjXTU9D/AEAxQW8oyHsyTkmJZh47Fo6aL8yTEbq+ei/ootv6a+Sz7y5123/ZHz8quFq5I7ui/f5dKhlYyO0IZxqttNh4mdz+00DoKIfERHasBOyLrP8A1OflSsNKre+r8eVdhvz/AJVH2r7HlkHj638hT6Xh1/PjUUxWam7uIC+fz/yqOxnGktjUyegqKuYlr3UjkBtVSbG9JHFcTB0JgdF397cvdVR436Xm3NuzA6n/ADrjjWLUdy5eW31Cd5z7hoPfVWxXpLZw4+gtS317veafAbVUkRbXd7B4i/L5SZ3ZjA+Jq+ej2BAw6B2DkDXLt8ay63ax3ELihs/ZkjfuIB5aTW0cP4YLVpUGygDSpzrTHHQG82X1BFRt/Cu/U/dVjuIBsPjQV9WP+VRtSF/qdvD40qkv0ZvGvKeyZZbdSQHkRzG9PX7xcd7vAczv8aaxIWZUGKVo/CtnJqXkyiMJjX886mPRriXYXhcidCMvnprQVrE5CSRKkQa5eyFYFTK6aj88qDu2j8L4kmDuuqXDuTkOozbsAV5lYia0DhuP7WHAyh1DCT3jyJgchoKyGzgsloXDcRnOUgqemxJ6iYNadwjELkUmA6IRA+qYO3SaLONq9O86SWKuxcWJ0Uz9XlHv3qLxGLmVWFEn8KkOKWS66HQkbco13qEvJlJEmDqTzkc6zXmGx1s5pJBEAH5zHhH30whVV7ohOUnmZ16nQxrtOlK+peQDGnrHTSddOf8AlQ9rAkWwBMNoB0jx1Pv31qoyOYXF5nKiddtfWjfl403xi/8Ao0wuZp7ukSYgRGpGo2/GnRilsW5YgZdjMDU7LM6g/jXeJ4grOoKyQQMx9aTvHJQaY67VbC2WxAVrjH19GOVUYkzkWTr0EADTcwSYbEcTFt7t0IYbMqIIGZoIRrhE6IskKJ70HxqY4vxMK5tMsqhGYjdDrkySYzAEGTuZ0oAXf0V0ZUt3VIzK9yWVgx8/NSIzaTT0ucKScAVjODdczFsHurP+9edJ3ygz9ZhtU56NYdjiEY3Mze0QoW2gEQtqd4k7LA5TvUs2AS42VAq2xqDlIZttlJJ8vCNBU/wrhKpBC5Cdy5lt+QBhfefdTVtOBoXRhZT2m0LHxzNoPMyaasYn/wC3tkzvcuSJ8ZbvP91M22Uwxm4RsSZA21GwFdPjebsFEbL3jy51OgPW3zuPPyX4UHjOMAns0aOrAfIdTUVi+J5lDIPaIOYy+URrGwGp26GofHektq0I9ZugJ8fGlobSeO4hbsScpuMds3M/uioXF4jG3l+kbsLZ2BItLHluaBHG8ZeP0SlR/wANYPvc6/Omr2AI1xF9FbmM3aP/AHZ++jybw2sNbBL3XunpbED+Jqi/9JIbLhsMisdAzA3Lh8p50abmHGiJcvsdsxygn91da0L0K9GGVRcuolonZEWI823JpZXSsQXoT6M4pmGIxjtPs2zoB9kc6vht0+qgbVww8KyaBnQUPdFGMhpq5aoIHkpUT2dKgmLAV6LYrvLXYWuhhpycOOfypYe3lHUfL/I04LZo7h19EaXUOvNDpOnXlQnVh3gN7sbquSOzJg5hMBu6xjw5HrWgcAwtpHbKe4xARgSZ3BRpOmkfCs8s2mAFxcoXN16agEc6tvCcXL3FN3M1wB0yLtcMSumxXeKL0zl5XS7ZIgEmBGx3IG9R+Kuggaac433NP2MazWRm3BIJ6mOXQUJdcyIynaT18Fjb/KsvLbew2JwZgtIiOXjyM1zYaDA5A+/yHWn+xciARE6iRuJ0nafwry7hyMxAJA5gajr91VCDhUYslwqcu+3v35wfnQ+CtgFTA8dII8Quo2MSZNO4TDjOYIVdc0DU9ImguLO9m2T1LIA4zEhfa7ujH4VRBfSn0de65uowZDAUSugiS3d3HIHVjQq8Ia2iW3BdQ0o2sajWCxgKeg3iam8Kv6Th7VwRnQ5Wy6SNQe6Zjlt1MUbi7UKsshKCUkEwCSRIGuvQ09+Fa2r2Esi0GA1IdlZyBJhpAknkCBPPpTwv5iB08JA8SdqHunvM7HPnIIhRoVVVMfAHUDeg8XxbJoAT74+6fhNVAk8RiFRdTJ5A8/LpULiMS1wnOSAPZGw20050LxB8rd6Aw9bnDbkSfCq9jfSEmQjN5gaDyphMcV42VAABzQRv8Cf5VW1vkc1B6xJ/GmXvgmSCTzLN/KmmxUbBR7p++lQkxjM+ha9d8BoPx+6i+xcLK4ZVjncJ/wCoj7qgf0p+Rb3T+FSno76NX8ddCqCEB77nYDoJ3NRZpU5Wr+j7h9y9ic7G3kt+ygGpPUgaAedauq+FAcC4FawloWrSwBv1J6mpIVhld3bfGajyK8IruvKRmmWmmWiCK4ZaAZy0qcy0qZMVt25IHWnHEGNNKQsneK9Fqt3Np6LZ6U6uFBUtIkaROuvMdaVu0SNWGmw6+VdC0Z6/D+dAM2cKS2VZknY1NWL/AOjg5zluW9DpJ93iKj7czoNqV8F3aRmESSSNSff4RFCcpVx4FxxbmHyzBEk+8b60H/XRBy2+8dRqABp47jmKoHEMc1ogKANtNfdpTC8ceJYgE+Ub0k7rQrfpFnYKGVSCSyyIIjWSdm6Cp25xANZUhgZUbTHiDG8HflWS2+IqILKd5ERod6l+FYsIQ4uOobcAiDr0maND3LzgGIYa+tpoIA15DepHE4YOoBAMSQSJgtoZHMVXb2OKi2wjvSzZVJGniJ0GlWgYsXFTJE6Hnqp8/lRTxQ9jCMhy59BIG2pMnlsN6ewmFVLztrGQZi05ZnbfXbzEVM4hAZ7MBWHXQVHcSU9g3aObYYAF8wGXqdToPKja9K7xvEP3sikgGO7lyrOoLa90nkIqvYR8jl7oMWgXafD1Qf3myj40YuM/RGZly4q1cQqwVrRDGZBYFydOkc6ir3CFxNi4bAuW2zhmw7QxIVDDIxIzIpzQupGbWdKs4r+N4tddiQGhs0kg96d9xtqajSDyQ6dATTlwIsZu3Uc4t/dLRUffvLm7rvHUiD8A1O3RybEW7rHZT/D/AJU4XYdR7ooDswD+sfx01/xU9btqwnOfev8AnU+6H7T1pbl1gizJ8a+iPRXhC4fC20VQvdE9SY1JNZb/AEb8BQ3O0PejbStrsMMu33Vx5+rbl9N8cJI8pVyX8D8v516XiqN3SrjP4H5fzr3PTBGuSKWfz/PhvSzUE8ilXub86fzr2gMXiY93ypxVpKPdXhmQBXQ5dnkyj1uh+Jmue35KCT+eddJZHn50TbXppSHJtcM7AFmCyNhuPM+6irOFUMFTmT1JPjT64Tu6zPL88zTnCOGsLlwg5UIAzbsGnvKD0jpU2qkVn0s4KVBu6AkgBR9UAjN5kn4Cqcbpjl0HhWif0kIBleGDHuoJ0KgGSR1GlZvicORPOCI9/wD2qZTyx1RWExA56fdtRmCxmUmTyjQ7FtKhcp18Nfz+eVOW7xEEbc60jK4rRwy8RtcJyHTMTI8JmBPiK06xi3Cq6wQYIG8aazP3isXt2n9ZWGsb+r3hp+Iir7wri123aUDNAiXUgFNFgqW7p10yty2qkztecXxACULQCJg6ab7nSKrHHrihSrXOz7fRbskqpUwsn1YPMSNx0qSXjiXAFvjVVhnPdyjWQyRKyNZIK6cqrOL4SBet3cHcS7EHsC3ZlxuSpUm1cDcxHPelGsim8Tw961cNrtUdkYgq4CkExP60RrA1BjY+NWb0X4MWQ3bhXDtbIh7Nx7bQymTnVyvUGBA1qR9IMLYvWE7ZBZvoCX/SFDMbSEwC6kNKjKoIOqxOtVXjvGj3FQPh7Kk9m9mMrgaBiqsDMTpm56iZp7PW+kbxT0oDBbdlruVM30jFWe5LEySRsNgKZwuOuXmCq+dujWZOnis0Xw3gt3F3IttYxIPrMwKso2zMIVh7prYfRb0SsYO3FpQXPrPuSfMyQPCotaSMTuXWmHWwSDBEQR5gxXSqT/sEIPNWPXllJip3+kb0a7LEM6soD65SY15wdjVc4fw+4CTlaBGq6jwMrWWWVVJF59EsYLJywVBjfz8a0zAcTDAaj8xWJWuIMNifjVu9G/SRiwDmfOPvriy+W0jT0JOukV7OoH50iKHwGLzCjAa29LLfCbDan5RNJSNB+eVOzSrdJlyNvM+/7693938/OnMteZaAYzDqK8omlQGOla6Va9y12tbuZ0qTRdm2OZ/I10puzbJMDnRFxlEIvX3mPwFTTgnDnP6o5EjkYAmBO1Ttq4qLlRJdVErvBYTqep/CorguCIfU7nvT4CYjkANfMiprFYqEc29WEEAb5j3UnzbXyWs8mmKk+l+YW+0Ytcbva6QAZEDoJkCs6Z2ZsxGpOw8J0/PWtT9JLh/QDIhiy21nogyiT4sCSazrDWx2IaO+Lkn3TRBkBxNk27pXbNIE+PL5/OmbalDOhUggyJy8pjqKnfSDBZ4cbm2bg8SkBveRB91A47Bk5bqglLignwmAfeH09461pGWuQ5xCFQDouveXeRsMvznnPhVr4Q0rchAbVwd1CYJJkhQ37Q69dm2qpWrO6gaEbfWHIjofxkc6s3ohcDKqXHjIGykkkSNQkDeYgA6g5d5qonXwsvAHtu+VMxUD9TcXM9skRmS56wWYHdJUyZA2qO41w5HZ7iL2dsmVuWFzr53rU5SZGpUIwO2apTD37huC8oZ41Yju3dtGgCIA9oTtJldQxf4hnLXLoVLw7hvpKDvAFDdWGykmVJgqSQSIOYS1xjjB8YFvDuLjm6qgA3FBuKDmAInW4gjlckeBGlc8P9EsNihOHcFGIz9ncCEeLW2VkY9BltnpXuC4K+IvygOHvKATdtDIIbYXLYJXvCYa2Xtt0FXrhfDbdlcqgLOrEKAWYnVmCwPhp4UWnMdOOD8Bt4RAiAk+05AzMerRuakFAOuhPwNdGRz0+Vek9RPl/L+VQpXfTb0bGLw5Ed9dVneegNYtbNzD3DlL22GnNT5eNfRiajQz4H8zWb/0g+i9wP2tnKVbdGiJ8M2k+GlTZtUqpWuNMw+kS3c8SoDfxLBo7A46wIlbiN9YEMp81OoqBnKYuWih8JHyOlFWkRtnjpmHykVjZVcRrPo5xJSBlcN8j8Ktdu8OtY76PXntsCIYH6pn5Vp3DMYHUA/OsPwu9L7TQpVxZ2pQZ8K7JdzaHdeGlNLNTIopV7NeUBkUU5aXXSuBTqiB51u5hKtGi/GiOF2wLkiC0bnYePkPnFMYS3J10UesfDoKPVVWdIEAtHQeqnmedTVRJ4JMggSWuEksdwCdD5sdfIV5la32lw6ENnA5d1YWY8wftCubDSF3JcMzEcgB3j5bIPfUcjPfuC2CZuNM+G220baeFZ1pHfpS2WzbtgSJCmf2bfaMf4h86zjhFrNYZjyYfMJ+JrQPTS8BEa5bdxp/fOSY+z86pXo1hc1i2v8AvMzH7JtmidCu8GAyWidvV+zcDL9+T4iuuHYfKt3DuJ7Es4A3a0476CecCR0KCm8DaL4Vcu6Ly8jH9+wvxrxeJ9piLV1BlzquUnnJgA9QGCL5XDVpDXuGhXCEgNmOV9SpAAJ03jVX05MelXfBegE5SMhzwLpYlZn21IByuGjUCNpkOYhL/C2uLltyrIVa2doklrDT+ye0sHpKHlV39CeIjEIA8qxBI+srAjPbPLQnTT1XjkaORJPJcD4ddRCLiOLiXDleYZ7ekMrTGZdQQd9eslkWF7UHL2Ny93Jgdi6gsVUryzDNoe7vl1q23UymDLKY5eqBs46kbH3V4rnVYBOuhEhuen3/AOdCriicLwpbVsJaBRUmFBMrJBJgnY7xtryp62ubRpHiNt/ORRVzD7OCcu3Ur+yw5j8K8uWcgzTBGojUEdR1jpSBlVYRzH/bpvvTqmeUb8/zFK2wKiCNf4T46bHyr1rXuPl+ZoBuA51kHlr5bEU1jeHC7bNt+8rDWZJ5+P30Xz36/nwroaDT3fPeppsO47wXE4K42XM1udNMyx0ZTtQWGx9pz9Lbyz7VvSPsnQ1sHpdwg3rWZDkuqJUjn4ePlWV4JsPeuG1i/wDw9ySO1UdzN/xF5edRYqV5Zw4DTZuBo+y3wq8+jXE20W5IPjp/3qpca9B8RhoaBcttqty2ZVhyg17wbi9xGCOTA5NuKwzx4+FRseGu85o2arvB8cHUQanMPfnQ0/Ry8HkfmlXlKK6EPYpUq8oJk6DrXXaT+HhQq38502HPqfCicOCeUR91buaUfYeAI2nQfWbl7hSuiSEzCM0s3U+HlXCTIjSdEHTqxoq/htFyhcrdxfrEqdX8idKhcF/pBNohR3rvdUDcWre/xM/OmvR6/N27dmBbBVT46IPixPwpi3iQq3bxkAgW7cfVkKSPs5j5tRPZQAloZRcus+ukLbltftPP2amriK9M8RJv/wDDUJ8Fdj86jOCWOzayg1y27q+/JbmjvSYTausSJYOSNo+jIjz2M+NLDYci6p+scQQfAxFGghPQ9ocqds19f/1vbuKPgX+dRrcOZVvIZ+huPBG+UktP8Jdh/Z+FOcOskPiiJDJidPtreUR9oJUtxd0t4jD3ohMUmZ49orlBn/ls9VOiqV4DijdRbuhYBsy7SpIW/b81eHHgw61IYzD9jeDAjLd1DAlQt2JzzyDDvHzvcwKrvovdbD4i9ZYzkOdfsdy4PHNbGb7Aq44jDi5be1MaZ7bbwJJB8ezffqpPWrhLPw/iYvJJ0ZfWB5R3WJ8jKt10PMU5ethTB7qnbnlYbx4fhBqpej/FSwzepdtkC6D7Lr3Mx6p3ezb9kBvZFWFA5zloyF4UCS1ogRlafHNEaFTHQ1NXKPRmzHbPz6OP5xTioCpZBIHrWzyPVelAholToRsfGNNehmZrs51cxCt9/XTYz0pG4ODVZZT3Sd+h/aXkfEUhc9k8vzoeYpm1jybzCYZtQrRlcAahD1H1Dr0olYOw0nVNZHUjmKWgbDEa8uvL39DXajfU+XKa4VTB5j87iu1WSMsARqD18D+FIOgmYQR7jWWf0kejipc7bLCtuwGoP7Q5+e9arauQf50zxLhNvE2mtP7U+40gxjgPpHicEsWnW/h29a2e9bPXu7ofKpvi3HMFiEW5ZQ27vt2W5eNt/wAPkKq3pB6O4jh9zvBlRj3XGqMPPafAxQ64624GdcrfWXn5io93hWmj+j+NSB2bmeaNoR/OrhhsRsTWPYK+9sgznTkRuK0TgXGg6gTPnvXPljJdqlW9YOte0Jg7w2mi66MctzabCr2lNKqJkti3lGg8vzzp+2N/71MrOnuH560RaWe7yGpO3Kt654esqdCPWfRfAczSx+KIdVTYAqh0O3rNvuZNcNcPrhoiRHhB2NCcJvG4cznu5iFEbIDqZ5yQalSVxKgfo9g7Am44HQDNl+CqPfRPGcOS9hlJPcDNqIAzMxO+ss0fZFQ2Kxk3XfaQq7bG4w/AKKm+MJF1gg0tpkXXukogkecgj31NXER6QPnVJQgZHVgNT3besHnrJ2o2xbB70bZsuo2YDptXZv8AaXFYgZmFwxyXMpG3vihVWLtgaf7Ue7IsfdzoCqYbu4riE7qLV4fYe3cPyNH8bwhuYWzbUxcw18qDI1Uu6Lz5/Rj7VC4ZA3Fbls7YjDlJ8TZA+9flUxwohmDMJD2bN2P2gqz/AH8OP4qYRfF7jJdw+LtjcKZGoL2/o3U/vAW/c7Ve+GuIypqFi5anmjLIXxlDHmlVjiXCwLOLsazYcX7f9ncENHgIb3gUX6J4w9igB71lsm/sOS1r4Nmt+81RRIcRt/o91MXaEowGcfWtnSehIEL4xb6mrLh30IBlWTQjXPajQjkXtyI6rlqGTXtLAGcXAbtlTpIY/SWtdiC3uFxfq1zwbFGP0dGAKZblkkGIG6knpm1A2DgezTNYQ+Ym1JZ7YGUxGdWEjTbXWI9oMKew1xbgCsdfZadvA0Lay3QjrKGT9lhOa03hMkdCPi9iFkF9AQe+PE+2APn8etRThYrAi6MjCHHuJI2Knk4686ZwuLJOS6ct0erciA4H1hyYc+Y8qJD9pp7YjKfrR7JPXoaVy0t9YbS4Oe0ldPc4oM6jGRPdf5H8Pfzr0Wg37LdOR8qGw986Wr06bEaHzH4iimUgDPqp9Vh+flQHKHUBwYHuIr19D4cjXeYbNqOTCubtojQ6g8+RqaEP6RXjbtlzbF+1Bz2mAII6iRvVB4j/AEeWsUq3+FOtxSO9ZZoKE8hOqxqMp6aVq9nBBwyk8tjWMelXD8RwnG9rYLW88lSNVYc1I2YeBpWbnJxXSLti4VYMjqdVYRt9/nVw9HeO22WG7lzkeRqS4T6d4TiKrY4laVXOgu7KT1Db2z74rjjX9Fl2x9Ng27e3vl07QDfQjS4PnWOWNk45ipd9rdg7hyg7+IqZw+JzCs89GeOuhymRGhVht4QdqvWFxqPGkGo9PKSnR817XHZUq6We2Tq0U+z5UjmdT5dKYtHWTsPzFdo0hmO+w8zW9c8GYNhcZcw7iISdeQH4kivMNZi2SBvCqPHc/nxppLgSySd7h/uJ/Mz8K9wF1rigju5FL9djM+/SpUP4eUDlri5RbAJU6kssQPMkUNcvl803NS2x5OdSB1JoZyrsJDdopLT7JVx8zIPlXCXc3Zc8zltuSgx+FLSpXfG8SyjuSrZLhDchGWBFFXWi9hyfr3R7sjfyoXjWBZ0LR3QlxZ/aZdB8qO4mwz2CN1Yj39ncml5PwqhOTieGc75gh9731/Cp7hyhLloHZb2Jw58mPb2/lI+1ULxe0RjLZGpW6raf2waPct2pvitohsXl9ZRYxSfvWpVviLcfaonRVJ37iLdsEtIYthLgjeV0k8tQB456rnoy3Y4h7FyQMxsP+7ckW3nqLib/APGFSfpDZ7S1iez3C2cXaI6gQT/cH8VRnFCt3FWby923jrSgsPZdoUHzW4LB+NUa4XFdrUqPprTF1HV1lblvycE6f8RelRnF7sFMVZhgw7S34zrdQ+BEuQOt3pRWFx5YJeAhrgll6XrMrdTzZQ0f2YNPXsGDNpCAt36awTqFuCGceCtObL9VrgpTg0tZxoYLeWTbuAK4jVSNBcMbMpGRv3R0NOYnHG2ysTsQrH6pOiP+63qnxjxqqeh/ETbdsO2iuTlVvZLAg2zO85XU9Tbn26sKA62272QGM3+0snTXqRsfEftU6B2IxTgXXCZDkYqV1Uso6cmnXL02513YR/owHJuO7FywWXVUmBAABGm3Ko3C44olyyxc9ybbKCxIMhGgA99DAJPhO9P227Lszc7UlCzSAXLZgR7OoknTpEVKhhxDX7OXtCrm52YYRtmZYGmhgbmaZxGJcC9acnLa7MAeQUlp+sZoUMQlvuP2j3e0cKCwWWZiSRosAidfKisXc7abQDZ7pSWynKFGWWL7GQNIMyRQB1jDXFuZ3cuh0QDRQukyAPXkbn3RXPDrzAm47swh+60BVCs2wAHhqZpvD8XKXQmV8q5zcLIygyICqCJYk66Dl403fvqBcdFv3c4AIdLgUSxhR3e6oBMmkBas2VzbJJ7XzIDMCd+it8qC42RiLL2n1Vr3Z5gO8qgSxU8mEMJ++u04iUZ8qtmZ7Y9R8uyqxBiMoA32pJcTJojqqXCRFtp6zkjNrmYTG+tIMv8ASv0BvYYG7hna9YFnQz30WQIMesPEfCon0U9OcXhABbYvaWCyGSoXnB9irp6ZcSv4Ytcsdp2T2vpLbK2XO8ActCAdSNNNarH9W4bGYacLmS6jIWt5SQ7BAIKjbvEw+280tf6jfy0a3xHB8SUkKbeJiYYFbqjlP1loWwj2jlcQeR/EVj2Ka5ZuNm7RLkNrqDLXAe6RuAOYq8ejHplmcC7LSbneM7MyZd/AHass5jl3xVTcXv8ArE9aVNfpWH+uteVHsvyPd9KQfU9/4VwnPz/ClSr0HIe4l+qX+xH40Xw/9Vc/cX/EteUqhYe16z/nrRieqv7x/wAJpUqKcdcS/Ujzb/AaGxPrp/6l/wD23pUqXlV6QnpL+t/56/4bFWvG/wCtXP8A0dz/ANylSo/x/dPkNgP1Vv8A/Hf/AAqr2v8Ay3Af2lz/ABilSqv7/NP4XrD/AP8Aa33tT1j9RhP7RP8ADdpUqU7Oq5xT/wAxP9r/ANeEq44v/WrH7l7/ABJSpUXqf8oN4f17X/M+8VLX97X7j/4hSpUvkH+H+t7j91BcL/VW/IUqVKK8jeJ+v8KLwfteX4UqVIBLO3xp63uKVKkaC9Nf9Vu+VYx6I/657m/ClSox/KFeqs/9In6q176rPB9xXtKsfW/Krw/FaaVKlWK3/9k="/>
          <p:cNvSpPr>
            <a:spLocks noChangeAspect="1" noChangeArrowheads="1"/>
          </p:cNvSpPr>
          <p:nvPr/>
        </p:nvSpPr>
        <p:spPr bwMode="auto">
          <a:xfrm>
            <a:off x="80963" y="-684213"/>
            <a:ext cx="1409700" cy="1409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412" name="AutoShape 4" descr="data:image/jpg;base64,/9j/4AAQSkZJRgABAQAAAQABAAD/2wCEAAkGBhQSERUTEhQWFRUVGRgaGRgXGBwaGBoZFxcXGBoYGBcYHCYfGBsjHhkXIC8gIycpLCwtFx4xNTAqNSYrLCkBCQoKDgwOGg8PGikkHyQsLCwsLCksLCwsLCwsLSwsLCwsLCwsLCwsLCwsLCwsLCwsLCwsLCwsLCwsLCwsLCwsLP/AABEIAOEA4QMBIgACEQEDEQH/xAAcAAABBQEBAQAAAAAAAAAAAAAEAAMFBgcCAQj/xABNEAACAQIEAwQGBgYGCAUFAAABAhEAAwQSITEFQVETImFxBjJCgZGhI1KCscHwFDNicpLRBxVzorLhFjRDU2ODwvEkNXSz0kRUdZPE/8QAGQEAAwEBAQAAAAAAAAAAAAAAAAECAwQF/8QAJhEBAQACAgEEAQQDAAAAAAAAAAECESExQQMSUWEygZGh8EJScf/aAAwDAQACEQMRAD8Ax5rRtuAw2g/GusXh8rEDY6jyNE41muIlwjRQLc+IkifE6mvIz2gfaTT3GtXL7tWX9KawFoM2VjAIMefKrlwHD9kUsQRcx1ogvzAIbs1TWBLLqTVQwoO6+sveHuq+8YxtlsLhsR2ZNyx9GoJgNJN0MwXWAZFPwnLLWTr0MthMKzXlcdnftXUZYnSbTiDqEl1lo5QNav8A/RyzLicZZePoyoUAAKqozKAoGw1+dVnhGABx+LsK2dMXgyyGIWWQXAE5ZVeQI6VcPRa2f0m3iCAv6VhlYifaUKG0jTYaVFbYrU9vv2z0DD4j/KqHdSLWCiNL2IUfaJFX917ynoW/PzrO8bc7mG0kDFXlIP785T10NLHtWfSg4hs2OUmTOKuv/C8yTsPVquWY7G4Se8QCPEs8H/DU1fv5brOBmlL/AIQLhuLm57Ag1COnd96D3hSx/wAQrTTIPibUC2J3UnyzMfwAp2zZLvbQD1RJnrq5n5D3V7fANzbQQI30RQD9xNF4PDkW7lzKMxItr4M+8fZJoG9RHuvavp7RJnoIMa+ABNNXWzsXgLmOg5BR3R93yolbcIxUfrDkU9AfWP8ACP7xrxrQynT1tF8AIn+7p9qkcDuATptsPIc/fqffSa1EDrBPlyH4/Cn1UDUjToPkPea7w9nWSJ5noTyX3/cDQZ3silvsQBnuZWc81UCUTwk94/YHKuGtk5cvknTT1nPgNdaNXDSTmOurXG5gTrr15DxNNY+0OhDHddgq6ZV8TGppok3doq/rCg91dvHq3v8Aup67ZW0ikGbrCSPqDlP7R38KNt4Xs1zsBJHcU8+WeOg+ZpvAcIuYi5kQZmOpJ2A5sx5Ck00iLWGJ8ANSTyFP4bDNdOVNFXUnp4n+VWa5wVLpGFwwBRDmuX2G5A1j9kcutM4jChyMLgx3QZuXTpJHNj0FOaTlb1O0G+BzuLdoTA1P4npTqO7qti2sZZzHqZ3J5CpW/aUjssMcqIPpsQdMx5geFB2Q10jD4RTl9pti3ix5LRsTHU5NG4LX0dnvXDoW8ei0YvDEw69piDLnVU5++n3u2sCCtuLuI2LeyngKBwXCruKY3HJC+07fhSVoHcd77gAeQHKn8Rw0Wx321PIUbieKW7I7PDiTzf8Al1oLA8PuX20k9WP86rZUH2QpVZP9FP2xSpkq9q8ezKE92cwHjt91e2jlaR6p+6lhAM6kiQCCR1E6ijf0MXcRktgKHbuAmAoOupO1TE3XMEcG4S1y9lQ6QTJ0UKBLMx5Ko3qyYeyl6zjEQdyxbUhzuxDDIY37xzAAaAVD4692Vn9FttJ3ukbHWezX9ldz1PlTvB8SHuKHkB07Nu8QC0HIzeAMaeVHfSNa5va4/wBHWLa5isHdMnsVOGYnowuG0PGACPh1q8cEt5XsjQdjdv2PHLmLIPgwqg/0cY7JZxKe1bfD3/dauhX+RrVMZgFW47LpJS9pzKNlY/wlazy7dGPSUuGI8/vFZJxHiQXEBG0RcQ1zvTpmnNtr7I2rW73L94VlPpIAcXoRmQYgggCBkZ5Bkak6052M1DZAUcncraA10lmkyNzpNA2QGueGdm30hSBv9mpNreW1mKx9IoDf2dmSNecspqP7GEjaVUa885n7i1WyDu252LHl4nMdDU01wJbFkbrbuPm+q94hM3mEGngDQXC8MLt1EPqkktpsDJJ/hX50fxRwuZ5DF17UkagKBlCSdyNV0G5IpUXm6RT2dkAkIAP+Y4BbmPVXKvvph7QJMRGwPUDdvIn5ZaLxClQFPragn9tu/dPunKPJa6s4YkMwE5F+UhVJ8JM+6kuTRlgIyxopk9SxgAb8hsOrHpROHw8QSNiIAmGY6aa8oAHlTdixmeNYUyTzLb++J+J8KsHB+HlouMcqqCQx2RRo1zxj1VHNj4Gj7KzfCPZVtJl3uTMbrnG5bX1UmANi09Kd4bwPtA9++StpZliZLvyRerH5UdhOGLibzMB2Vi2BmY+zbXQT1c9BuTTuMvNi7iWbKEW07tq2OQ5u37RiSeVJpJpEDAvi78W01Y91ZJVFEaSdlA1qXHD1hsLhTCgTiMRrB6qNdE8OdHrZCq2Hw7CInEYjlHNVO+Tl+0aEx19Wt9jYBSwsZmIhrjeI5k8loF4RuMvhl/RcIMloevcOhbqxPIU3ewyCzlBNvDj1n2e8eiD6vjUj+hiyg7ZdTqtgfI3j/wBNJuFTGIxxIT2LQ0ZhyCr7K0WpmPmq/b4TcxY0ixhbe5OigdT9dqHx3HFtr+jYFSqnRrkfSXD4dBU3jTfx7C3bUJaXZBoigc2PM0zeu2cECtgC7f2N0jur+4OdG1o3C8At4dRdxhgnVbQ9Y+dBcS43cxBCKMqbKi/KetO4Tg2IxlwsZP1rjbD89BUk2Lw2ClbIF69zc+qD4f5U0hcF6NBV7XEtkX6vM/npXmM9INOzsDInXmf5UE7XsVc5u3yH8qmsPwG1hwHxLAncKPzrTJA52+s3xNKrN/pBhv8Adf3RSoJUMBfCXFfKrQfVbbwmKmrdnJba8urElbbeQl3A6iYHSonheAe9et2rYl7jBV8zpPu3qa9Kr69ucPbjs8OBbUjmVHfb7TSfhTrLKc7Rtr2bgOoPejf94+YPyo+/w9bd8qjAoe9bbw9ZZ5TyIobhVm2bqrdZltsYcqAW9wOkkwJ5TU3hkVcPes3UHbWLtshua2wxFxR11INPZrL6Ooi8TUDSzjrJBE/75DmUMdyHUidprVcDdz2rLdVymd9VjX3rWV3sXby2btvfDXww3k23IYjoFVwRHLNWvXkBUEbAhh8ZrPKNfTu4A4liypw55M4B/hP41lvpc9xcU5BzH/xYCyAQgdwRPLRia070kUdmpPsFmEa6hWjasy9K8aLuIczlyDEiVE5i2UQT0MnXwFGPYzQHDeF2719bbOqC5nCFpylyVAUmNNmk1G8WcNdfLEZrmWNsqnIv371Y7KBf0djl+isM5nqz3rg5dAdfGqncslWiQxAQaagHLJ/vMJq2UvIvhq5VuMAZYZF66xt07oA+3RPEbAV7dsCSqKzayMqkFEjkTcKaeJonE8QOGuWltBSypDZlzDNeALAjnCj3ECos3DcLsAPpGFsHaFtrq0DzY/w+FKiTd2ZVCTPWQscwD3j45jpPl0o260DIh7oI5aM4GpMbhe8B5ftVxYw5JAWQWIVQo72nqhRy8/HrU2vDFtsqqudl7kA6NdPsKBuqmJPOPKk2M8D4GbpFpQeRYjcLyA5ZmO3nO01M4y329wYTD5VtqQbjg9zuCJk/7K2NB1JJ3NF37TWFGDsd6/c/WuDzYajoNJE8lk6ZqAaz/wDS4bvliBccf7QjXKvS0vziTypbOTTy99MUwmFnsg0yd7jc7r9BGw5CirWFAzYfDMIj6fEHQZRuqnkg+LGnLGHEHD2GG30987ZeYB5IP7xogYdHQKk28Kh7zn1rrdY5novKptUYwvDziIsWBlsIZZyO8x+s3j0XlT2LKIy2sMud10UgSFPNl+s5+sdBsKJOJa6vZ2QLNhdzPL9tuZPQb0x+kBR2WGBltC8d9vL6q0GEbDJhzmaL2I311RD1Y+01DHhZuHt8U5Cnb6zeCLyFS1nBLbOwuXOnsL5n2m8NqOw/Cc5zv3j9Y7DwA5eQoTaqPEsS7qLNlDbt/VUat4sRvTC+jtuyA+KOvK0vrHz6VpWHwi7Ivv5/5UFxD0At3ZbMyuff8ZoG2X8W4pcvfR2x2dvYW05+ZG9M4f0RCDtMUwtJ9X2j/KrTjSuELW7VuLg0LuNfcKr9zAXcQxOrnqdh79hTgobF+kiovZ4RMi/WPrH3VF4fB3b7SJYndj/OrCvo9atH6Q9o31F299eY3imUZRCD6q7/ABpxIP8A0Sf6y/OlTf8AWB6N86VPZCPRGz+j2L2ObQqDasbfrGHeYfur86rhtGZ57k+fiatHpZcRVs4ayfo7SgZvrt7T+8/dVfQbg6fgaf2y2bt2yzADn46fGrNw3MMl8AEKOxvDLIVWBUFid3YZjpr3fGofCYMMYYwIMtrAOv8A2qdwWFHY9szTlK22trpqFJt3DyImRFVE750l/RjBl+2wit6xyhiIlZkGORMIw6Sa1fgeJ7TDWpmSgB23Aynn1BrJMBcW1iLRMMvdVo0LBgTJB2IBK/ZrX8JaCh8sBJJGXT1gJ+c/Gpyb+miON4oskKYZQ4AMd9+zcFff1rPONYrKX7uSO3grrLG5ZJB10jUTWgekWGUSSYJdcukkZgQapHHMDNtRADBswA0B7TsjCjoAus/OpxTkiuM4Yh0AEn9HtL7yqgDTSSX+FQli2ud2IIUOSdRsCSRH8GtXn0mwxMsuUrZgEEyZCkknXQSFHmKpCQtrM2gAJgDcA5tvHSqlRIYxIY9pebeSPtMMz6/srkHup7hOFKWs8d9gUTnsZuMPeQo8qkrWFY2MNYJBe6Sft3CSSSfqwfDuxUyvBCGUEBRZQKWB0SAXP7xVdW6s1JpiAwOD7DNd9o9y0RMKBC3LpPUFio8T+zUtwz6G2uIyg3G7mGtxPgbhHMydOug8mrN1LrPmlLKhSwmSbafq7S9STLHxM05ieJMHL5QtxgAmv6m3yAHJiOZ1Ezuam1ccuDbmyhzX7ul65vEmWtqen1257bV0mRV7K2QND2l2NxzVOeXr1223Dt4jIMgEZpBZdWcTtJ9VdvdHlUthsELShr2+4TnO8a8/Hl56VNujPYfCoLc3JSwDont3WjQt/LkPnzeftfpLsW7KaKq7fuoOvVqFxvElUh7+p9i0umh+5fHc0Zw3gd7FMLmI7iaZbY07vIfsjw3NEOuFa5imhFy2weXqr7h6zfnSrJh/R5UQqDl0EsIzN+8x/wAIozD2VtgIgAjaBt5DlRBManfx86ZIb+p+z1KlugGnx8Kfw9ln1IgdOXuipRLmnh5e/nSF4T79fl0586LS06soFGg+6fkdK6e9FNBjvMCgsXjhMLv89NqRo30owFtyrlCWHIRJ89dqrONJAg9xfqJv7zUtxTi4t63HCCBOssfcKHTEplDW131ltztRROUA/DLjDYWl5yRmjxEz8aCezYtagG43U7VMYy0zk5iT4T/00OOBMYmFjr5mnDRn9at/u1+IpVJ/1Lb/AN4Pl/OlT3CVz0iwRXsgN8gkDruT84qDQcudWTimNGKeECr3mKSe8ATopPOojG2MrwVKsBBnmeZq/tyy64O8NvqhzEkuCsLEqV9rMfAbVZ8Mlm4EtB+wtOxF1mAKg94oRGsjT3mqjhLSkksxWASIE6gaCrB6PWxcDWtw6+eVhrPhBpllOdiMXwz/AMObgzG5abvCNAmgzdR3o35NWwei2Ja5grDkyzWxr90/Kqh6CEXrZF0TJNm7OodWTuzP1SoA8Iqy+hGCexhzYuCDad1E/VJkffPvpVv6fyK4+q5Azcmtx0BLCCeomqxxzDZ+xkR0XpBUb7x4VaeP4TtbeUbjvA7QQdDPXeo25hg6AmZXRTuTOVhHw+ZqBnOUELpZrrjQBrmZRHfZWVl0O5kR76gcBwJLsteJVbUOT1Yd6IjUSCfcKueEw64cFzAuOS3WM2Y/jQicUDTC5lMDTUHN1nr+NOMrwqdzhoFy2VQssItsGNQ5kseSlgqDwBfrXXFb3eRUINtJUkL3WeZZhzIJgZeYy1cMTg+0A7MKH8xlWRBYHmVBIG3OqZxewcwtBdoUZff3QRpmMmSPE9KGniQzYxEj1cpGbQxMqYLtyAkH4dBXuFwZf6RpFuN4nNsZjnr9+vSubOBkd4i2n1mWJZZ7qg+yIgSI0kzAl3H8SFwLatF3vZTqYVAqgZrjE6Ig18TI2Jo0rb3CXuxm6QcwIgtGVZkgmdMwjRR1k9THXeMNeYrZOY7tcOoHXzPjtJ0qu+kvFbjzYDjsg83LoHrOyqMo6wqrCjXTU9D/AEAxQW8oyHsyTkmJZh47Fo6aL8yTEbq+ei/ootv6a+Sz7y5123/ZHz8quFq5I7ui/f5dKhlYyO0IZxqttNh4mdz+00DoKIfERHasBOyLrP8A1OflSsNKre+r8eVdhvz/AJVH2r7HlkHj638hT6Xh1/PjUUxWam7uIC+fz/yqOxnGktjUyegqKuYlr3UjkBtVSbG9JHFcTB0JgdF397cvdVR436Xm3NuzA6n/ADrjjWLUdy5eW31Cd5z7hoPfVWxXpLZw4+gtS317veafAbVUkRbXd7B4i/L5SZ3ZjA+Jq+ej2BAw6B2DkDXLt8ay63ax3ELihs/ZkjfuIB5aTW0cP4YLVpUGygDSpzrTHHQG82X1BFRt/Cu/U/dVjuIBsPjQV9WP+VRtSF/qdvD40qkv0ZvGvKeyZZbdSQHkRzG9PX7xcd7vAczv8aaxIWZUGKVo/CtnJqXkyiMJjX886mPRriXYXhcidCMvnprQVrE5CSRKkQa5eyFYFTK6aj88qDu2j8L4kmDuuqXDuTkOozbsAV5lYia0DhuP7WHAyh1DCT3jyJgchoKyGzgsloXDcRnOUgqemxJ6iYNadwjELkUmA6IRA+qYO3SaLONq9O86SWKuxcWJ0Uz9XlHv3qLxGLmVWFEn8KkOKWS66HQkbco13qEvJlJEmDqTzkc6zXmGx1s5pJBEAH5zHhH30whVV7ohOUnmZ16nQxrtOlK+peQDGnrHTSddOf8AlQ9rAkWwBMNoB0jx1Pv31qoyOYXF5nKiddtfWjfl403xi/8Ao0wuZp7ukSYgRGpGo2/GnRilsW5YgZdjMDU7LM6g/jXeJ4grOoKyQQMx9aTvHJQaY67VbC2WxAVrjH19GOVUYkzkWTr0EADTcwSYbEcTFt7t0IYbMqIIGZoIRrhE6IskKJ70HxqY4vxMK5tMsqhGYjdDrkySYzAEGTuZ0oAXf0V0ZUt3VIzK9yWVgx8/NSIzaTT0ucKScAVjODdczFsHurP+9edJ3ygz9ZhtU56NYdjiEY3Mze0QoW2gEQtqd4k7LA5TvUs2AS42VAq2xqDlIZttlJJ8vCNBU/wrhKpBC5Cdy5lt+QBhfefdTVtOBoXRhZT2m0LHxzNoPMyaasYn/wC3tkzvcuSJ8ZbvP91M22Uwxm4RsSZA21GwFdPjebsFEbL3jy51OgPW3zuPPyX4UHjOMAns0aOrAfIdTUVi+J5lDIPaIOYy+URrGwGp26GofHektq0I9ZugJ8fGlobSeO4hbsScpuMds3M/uioXF4jG3l+kbsLZ2BItLHluaBHG8ZeP0SlR/wANYPvc6/Omr2AI1xF9FbmM3aP/AHZ++jybw2sNbBL3XunpbED+Jqi/9JIbLhsMisdAzA3Lh8p50abmHGiJcvsdsxygn91da0L0K9GGVRcuolonZEWI823JpZXSsQXoT6M4pmGIxjtPs2zoB9kc6vht0+qgbVww8KyaBnQUPdFGMhpq5aoIHkpUT2dKgmLAV6LYrvLXYWuhhpycOOfypYe3lHUfL/I04LZo7h19EaXUOvNDpOnXlQnVh3gN7sbquSOzJg5hMBu6xjw5HrWgcAwtpHbKe4xARgSZ3BRpOmkfCs8s2mAFxcoXN16agEc6tvCcXL3FN3M1wB0yLtcMSumxXeKL0zl5XS7ZIgEmBGx3IG9R+Kuggaac433NP2MazWRm3BIJ6mOXQUJdcyIynaT18Fjb/KsvLbew2JwZgtIiOXjyM1zYaDA5A+/yHWn+xciARE6iRuJ0nafwry7hyMxAJA5gajr91VCDhUYslwqcu+3v35wfnQ+CtgFTA8dII8Quo2MSZNO4TDjOYIVdc0DU9ImguLO9m2T1LIA4zEhfa7ujH4VRBfSn0de65uowZDAUSugiS3d3HIHVjQq8Ia2iW3BdQ0o2sajWCxgKeg3iam8Kv6Th7VwRnQ5Wy6SNQe6Zjlt1MUbi7UKsshKCUkEwCSRIGuvQ09+Fa2r2Esi0GA1IdlZyBJhpAknkCBPPpTwv5iB08JA8SdqHunvM7HPnIIhRoVVVMfAHUDeg8XxbJoAT74+6fhNVAk8RiFRdTJ5A8/LpULiMS1wnOSAPZGw20050LxB8rd6Aw9bnDbkSfCq9jfSEmQjN5gaDyphMcV42VAABzQRv8Cf5VW1vkc1B6xJ/GmXvgmSCTzLN/KmmxUbBR7p++lQkxjM+ha9d8BoPx+6i+xcLK4ZVjncJ/wCoj7qgf0p+Rb3T+FSno76NX8ddCqCEB77nYDoJ3NRZpU5Wr+j7h9y9ic7G3kt+ygGpPUgaAedauq+FAcC4FawloWrSwBv1J6mpIVhld3bfGajyK8IruvKRmmWmmWiCK4ZaAZy0qcy0qZMVt25IHWnHEGNNKQsneK9Fqt3Np6LZ6U6uFBUtIkaROuvMdaVu0SNWGmw6+VdC0Z6/D+dAM2cKS2VZknY1NWL/AOjg5zluW9DpJ93iKj7czoNqV8F3aRmESSSNSff4RFCcpVx4FxxbmHyzBEk+8b60H/XRBy2+8dRqABp47jmKoHEMc1ogKANtNfdpTC8ceJYgE+Ub0k7rQrfpFnYKGVSCSyyIIjWSdm6Cp25xANZUhgZUbTHiDG8HflWS2+IqILKd5ERod6l+FYsIQ4uOobcAiDr0maND3LzgGIYa+tpoIA15DepHE4YOoBAMSQSJgtoZHMVXb2OKi2wjvSzZVJGniJ0GlWgYsXFTJE6Hnqp8/lRTxQ9jCMhy59BIG2pMnlsN6ewmFVLztrGQZi05ZnbfXbzEVM4hAZ7MBWHXQVHcSU9g3aObYYAF8wGXqdToPKja9K7xvEP3sikgGO7lyrOoLa90nkIqvYR8jl7oMWgXafD1Qf3myj40YuM/RGZly4q1cQqwVrRDGZBYFydOkc6ir3CFxNi4bAuW2zhmw7QxIVDDIxIzIpzQupGbWdKs4r+N4tddiQGhs0kg96d9xtqajSDyQ6dATTlwIsZu3Uc4t/dLRUffvLm7rvHUiD8A1O3RybEW7rHZT/D/AJU4XYdR7ooDswD+sfx01/xU9btqwnOfev8AnU+6H7T1pbl1gizJ8a+iPRXhC4fC20VQvdE9SY1JNZb/AEb8BQ3O0PejbStrsMMu33Vx5+rbl9N8cJI8pVyX8D8v516XiqN3SrjP4H5fzr3PTBGuSKWfz/PhvSzUE8ilXub86fzr2gMXiY93ypxVpKPdXhmQBXQ5dnkyj1uh+Jmue35KCT+eddJZHn50TbXppSHJtcM7AFmCyNhuPM+6irOFUMFTmT1JPjT64Tu6zPL88zTnCOGsLlwg5UIAzbsGnvKD0jpU2qkVn0s4KVBu6AkgBR9UAjN5kn4Cqcbpjl0HhWif0kIBleGDHuoJ0KgGSR1GlZvicORPOCI9/wD2qZTyx1RWExA56fdtRmCxmUmTyjQ7FtKhcp18Nfz+eVOW7xEEbc60jK4rRwy8RtcJyHTMTI8JmBPiK06xi3Cq6wQYIG8aazP3isXt2n9ZWGsb+r3hp+Iir7wri123aUDNAiXUgFNFgqW7p10yty2qkztecXxACULQCJg6ab7nSKrHHrihSrXOz7fRbskqpUwsn1YPMSNx0qSXjiXAFvjVVhnPdyjWQyRKyNZIK6cqrOL4SBet3cHcS7EHsC3ZlxuSpUm1cDcxHPelGsim8Tw961cNrtUdkYgq4CkExP60RrA1BjY+NWb0X4MWQ3bhXDtbIh7Nx7bQymTnVyvUGBA1qR9IMLYvWE7ZBZvoCX/SFDMbSEwC6kNKjKoIOqxOtVXjvGj3FQPh7Kk9m9mMrgaBiqsDMTpm56iZp7PW+kbxT0oDBbdlruVM30jFWe5LEySRsNgKZwuOuXmCq+dujWZOnis0Xw3gt3F3IttYxIPrMwKso2zMIVh7prYfRb0SsYO3FpQXPrPuSfMyQPCotaSMTuXWmHWwSDBEQR5gxXSqT/sEIPNWPXllJip3+kb0a7LEM6soD65SY15wdjVc4fw+4CTlaBGq6jwMrWWWVVJF59EsYLJywVBjfz8a0zAcTDAaj8xWJWuIMNifjVu9G/SRiwDmfOPvriy+W0jT0JOukV7OoH50iKHwGLzCjAa29LLfCbDan5RNJSNB+eVOzSrdJlyNvM+/7693938/OnMteZaAYzDqK8omlQGOla6Va9y12tbuZ0qTRdm2OZ/I10puzbJMDnRFxlEIvX3mPwFTTgnDnP6o5EjkYAmBO1Ttq4qLlRJdVErvBYTqep/CorguCIfU7nvT4CYjkANfMiprFYqEc29WEEAb5j3UnzbXyWs8mmKk+l+YW+0Ytcbva6QAZEDoJkCs6Z2ZsxGpOw8J0/PWtT9JLh/QDIhiy21nogyiT4sCSazrDWx2IaO+Lkn3TRBkBxNk27pXbNIE+PL5/OmbalDOhUggyJy8pjqKnfSDBZ4cbm2bg8SkBveRB91A47Bk5bqglLignwmAfeH09461pGWuQ5xCFQDouveXeRsMvznnPhVr4Q0rchAbVwd1CYJJkhQ37Q69dm2qpWrO6gaEbfWHIjofxkc6s3ohcDKqXHjIGykkkSNQkDeYgA6g5d5qonXwsvAHtu+VMxUD9TcXM9skRmS56wWYHdJUyZA2qO41w5HZ7iL2dsmVuWFzr53rU5SZGpUIwO2apTD37huC8oZ41Yju3dtGgCIA9oTtJldQxf4hnLXLoVLw7hvpKDvAFDdWGykmVJgqSQSIOYS1xjjB8YFvDuLjm6qgA3FBuKDmAInW4gjlckeBGlc8P9EsNihOHcFGIz9ncCEeLW2VkY9BltnpXuC4K+IvygOHvKATdtDIIbYXLYJXvCYa2Xtt0FXrhfDbdlcqgLOrEKAWYnVmCwPhp4UWnMdOOD8Bt4RAiAk+05AzMerRuakFAOuhPwNdGRz0+Vek9RPl/L+VQpXfTb0bGLw5Ed9dVneegNYtbNzD3DlL22GnNT5eNfRiajQz4H8zWb/0g+i9wP2tnKVbdGiJ8M2k+GlTZtUqpWuNMw+kS3c8SoDfxLBo7A46wIlbiN9YEMp81OoqBnKYuWih8JHyOlFWkRtnjpmHykVjZVcRrPo5xJSBlcN8j8Ktdu8OtY76PXntsCIYH6pn5Vp3DMYHUA/OsPwu9L7TQpVxZ2pQZ8K7JdzaHdeGlNLNTIopV7NeUBkUU5aXXSuBTqiB51u5hKtGi/GiOF2wLkiC0bnYePkPnFMYS3J10UesfDoKPVVWdIEAtHQeqnmedTVRJ4JMggSWuEksdwCdD5sdfIV5la32lw6ENnA5d1YWY8wftCubDSF3JcMzEcgB3j5bIPfUcjPfuC2CZuNM+G220baeFZ1pHfpS2WzbtgSJCmf2bfaMf4h86zjhFrNYZjyYfMJ+JrQPTS8BEa5bdxp/fOSY+z86pXo1hc1i2v8AvMzH7JtmidCu8GAyWidvV+zcDL9+T4iuuHYfKt3DuJ7Es4A3a0476CecCR0KCm8DaL4Vcu6Ly8jH9+wvxrxeJ9piLV1BlzquUnnJgA9QGCL5XDVpDXuGhXCEgNmOV9SpAAJ03jVX05MelXfBegE5SMhzwLpYlZn21IByuGjUCNpkOYhL/C2uLltyrIVa2doklrDT+ye0sHpKHlV39CeIjEIA8qxBI+srAjPbPLQnTT1XjkaORJPJcD4ddRCLiOLiXDleYZ7ekMrTGZdQQd9eslkWF7UHL2Ny93Jgdi6gsVUryzDNoe7vl1q23UymDLKY5eqBs46kbH3V4rnVYBOuhEhuen3/AOdCriicLwpbVsJaBRUmFBMrJBJgnY7xtryp62ubRpHiNt/ORRVzD7OCcu3Ur+yw5j8K8uWcgzTBGojUEdR1jpSBlVYRzH/bpvvTqmeUb8/zFK2wKiCNf4T46bHyr1rXuPl+ZoBuA51kHlr5bEU1jeHC7bNt+8rDWZJ5+P30Xz36/nwroaDT3fPeppsO47wXE4K42XM1udNMyx0ZTtQWGx9pz9Lbyz7VvSPsnQ1sHpdwg3rWZDkuqJUjn4ePlWV4JsPeuG1i/wDw9ySO1UdzN/xF5edRYqV5Zw4DTZuBo+y3wq8+jXE20W5IPjp/3qpca9B8RhoaBcttqty2ZVhyg17wbi9xGCOTA5NuKwzx4+FRseGu85o2arvB8cHUQanMPfnQ0/Ry8HkfmlXlKK6EPYpUq8oJk6DrXXaT+HhQq38502HPqfCicOCeUR91buaUfYeAI2nQfWbl7hSuiSEzCM0s3U+HlXCTIjSdEHTqxoq/htFyhcrdxfrEqdX8idKhcF/pBNohR3rvdUDcWre/xM/OmvR6/N27dmBbBVT46IPixPwpi3iQq3bxkAgW7cfVkKSPs5j5tRPZQAloZRcus+ukLbltftPP2amriK9M8RJv/wDDUJ8Fdj86jOCWOzayg1y27q+/JbmjvSYTausSJYOSNo+jIjz2M+NLDYci6p+scQQfAxFGghPQ9ocqds19f/1vbuKPgX+dRrcOZVvIZ+huPBG+UktP8Jdh/Z+FOcOskPiiJDJidPtreUR9oJUtxd0t4jD3ohMUmZ49orlBn/ls9VOiqV4DijdRbuhYBsy7SpIW/b81eHHgw61IYzD9jeDAjLd1DAlQt2JzzyDDvHzvcwKrvovdbD4i9ZYzkOdfsdy4PHNbGb7Aq44jDi5be1MaZ7bbwJJB8ezffqpPWrhLPw/iYvJJ0ZfWB5R3WJ8jKt10PMU5ethTB7qnbnlYbx4fhBqpej/FSwzepdtkC6D7Lr3Mx6p3ezb9kBvZFWFA5zloyF4UCS1ogRlafHNEaFTHQ1NXKPRmzHbPz6OP5xTioCpZBIHrWzyPVelAholToRsfGNNehmZrs51cxCt9/XTYz0pG4ODVZZT3Sd+h/aXkfEUhc9k8vzoeYpm1jybzCYZtQrRlcAahD1H1Dr0olYOw0nVNZHUjmKWgbDEa8uvL39DXajfU+XKa4VTB5j87iu1WSMsARqD18D+FIOgmYQR7jWWf0kejipc7bLCtuwGoP7Q5+e9arauQf50zxLhNvE2mtP7U+40gxjgPpHicEsWnW/h29a2e9bPXu7ofKpvi3HMFiEW5ZQ27vt2W5eNt/wAPkKq3pB6O4jh9zvBlRj3XGqMPPafAxQ64624GdcrfWXn5io93hWmj+j+NSB2bmeaNoR/OrhhsRsTWPYK+9sgznTkRuK0TgXGg6gTPnvXPljJdqlW9YOte0Jg7w2mi66MctzabCr2lNKqJkti3lGg8vzzp+2N/71MrOnuH560RaWe7yGpO3Kt654esqdCPWfRfAczSx+KIdVTYAqh0O3rNvuZNcNcPrhoiRHhB2NCcJvG4cznu5iFEbIDqZ5yQalSVxKgfo9g7Am44HQDNl+CqPfRPGcOS9hlJPcDNqIAzMxO+ss0fZFQ2Kxk3XfaQq7bG4w/AKKm+MJF1gg0tpkXXukogkecgj31NXER6QPnVJQgZHVgNT3besHnrJ2o2xbB70bZsuo2YDptXZv8AaXFYgZmFwxyXMpG3vihVWLtgaf7Ue7IsfdzoCqYbu4riE7qLV4fYe3cPyNH8bwhuYWzbUxcw18qDI1Uu6Lz5/Rj7VC4ZA3Fbls7YjDlJ8TZA+9flUxwohmDMJD2bN2P2gqz/AH8OP4qYRfF7jJdw+LtjcKZGoL2/o3U/vAW/c7Ve+GuIypqFi5anmjLIXxlDHmlVjiXCwLOLsazYcX7f9ncENHgIb3gUX6J4w9igB71lsm/sOS1r4Nmt+81RRIcRt/o91MXaEowGcfWtnSehIEL4xb6mrLh30IBlWTQjXPajQjkXtyI6rlqGTXtLAGcXAbtlTpIY/SWtdiC3uFxfq1zwbFGP0dGAKZblkkGIG6knpm1A2DgezTNYQ+Ym1JZ7YGUxGdWEjTbXWI9oMKew1xbgCsdfZadvA0Lay3QjrKGT9lhOa03hMkdCPi9iFkF9AQe+PE+2APn8etRThYrAi6MjCHHuJI2Knk4686ZwuLJOS6ct0erciA4H1hyYc+Y8qJD9pp7YjKfrR7JPXoaVy0t9YbS4Oe0ldPc4oM6jGRPdf5H8Pfzr0Wg37LdOR8qGw986Wr06bEaHzH4iimUgDPqp9Vh+flQHKHUBwYHuIr19D4cjXeYbNqOTCubtojQ6g8+RqaEP6RXjbtlzbF+1Bz2mAII6iRvVB4j/AEeWsUq3+FOtxSO9ZZoKE8hOqxqMp6aVq9nBBwyk8tjWMelXD8RwnG9rYLW88lSNVYc1I2YeBpWbnJxXSLti4VYMjqdVYRt9/nVw9HeO22WG7lzkeRqS4T6d4TiKrY4laVXOgu7KT1Db2z74rjjX9Fl2x9Ng27e3vl07QDfQjS4PnWOWNk45ipd9rdg7hyg7+IqZw+JzCs89GeOuhymRGhVht4QdqvWFxqPGkGo9PKSnR817XHZUq6We2Tq0U+z5UjmdT5dKYtHWTsPzFdo0hmO+w8zW9c8GYNhcZcw7iISdeQH4kivMNZi2SBvCqPHc/nxppLgSySd7h/uJ/Mz8K9wF1rigju5FL9djM+/SpUP4eUDlri5RbAJU6kssQPMkUNcvl803NS2x5OdSB1JoZyrsJDdopLT7JVx8zIPlXCXc3Zc8zltuSgx+FLSpXfG8SyjuSrZLhDchGWBFFXWi9hyfr3R7sjfyoXjWBZ0LR3QlxZ/aZdB8qO4mwz2CN1Yj39ncml5PwqhOTieGc75gh9731/Cp7hyhLloHZb2Jw58mPb2/lI+1ULxe0RjLZGpW6raf2waPct2pvitohsXl9ZRYxSfvWpVviLcfaonRVJ37iLdsEtIYthLgjeV0k8tQB456rnoy3Y4h7FyQMxsP+7ckW3nqLib/APGFSfpDZ7S1iez3C2cXaI6gQT/cH8VRnFCt3FWby923jrSgsPZdoUHzW4LB+NUa4XFdrUqPprTF1HV1lblvycE6f8RelRnF7sFMVZhgw7S34zrdQ+BEuQOt3pRWFx5YJeAhrgll6XrMrdTzZQ0f2YNPXsGDNpCAt36awTqFuCGceCtObL9VrgpTg0tZxoYLeWTbuAK4jVSNBcMbMpGRv3R0NOYnHG2ysTsQrH6pOiP+63qnxjxqqeh/ETbdsO2iuTlVvZLAg2zO85XU9Tbn26sKA62272QGM3+0snTXqRsfEftU6B2IxTgXXCZDkYqV1Uso6cmnXL02513YR/owHJuO7FywWXVUmBAABGm3Ko3C44olyyxc9ybbKCxIMhGgA99DAJPhO9P227Lszc7UlCzSAXLZgR7OoknTpEVKhhxDX7OXtCrm52YYRtmZYGmhgbmaZxGJcC9acnLa7MAeQUlp+sZoUMQlvuP2j3e0cKCwWWZiSRosAidfKisXc7abQDZ7pSWynKFGWWL7GQNIMyRQB1jDXFuZ3cuh0QDRQukyAPXkbn3RXPDrzAm47swh+60BVCs2wAHhqZpvD8XKXQmV8q5zcLIygyICqCJYk66Dl403fvqBcdFv3c4AIdLgUSxhR3e6oBMmkBas2VzbJJ7XzIDMCd+it8qC42RiLL2n1Vr3Z5gO8qgSxU8mEMJ++u04iUZ8qtmZ7Y9R8uyqxBiMoA32pJcTJojqqXCRFtp6zkjNrmYTG+tIMv8ASv0BvYYG7hna9YFnQz30WQIMesPEfCon0U9OcXhABbYvaWCyGSoXnB9irp6ZcSv4Ytcsdp2T2vpLbK2XO8ActCAdSNNNarH9W4bGYacLmS6jIWt5SQ7BAIKjbvEw+280tf6jfy0a3xHB8SUkKbeJiYYFbqjlP1loWwj2jlcQeR/EVj2Ka5ZuNm7RLkNrqDLXAe6RuAOYq8ejHplmcC7LSbneM7MyZd/AHass5jl3xVTcXv8ArE9aVNfpWH+uteVHsvyPd9KQfU9/4VwnPz/ClSr0HIe4l+qX+xH40Xw/9Vc/cX/EteUqhYe16z/nrRieqv7x/wAJpUqKcdcS/Ujzb/AaGxPrp/6l/wD23pUqXlV6QnpL+t/56/4bFWvG/wCtXP8A0dz/ANylSo/x/dPkNgP1Vv8A/Hf/AAqr2v8Ay3Af2lz/ABilSqv7/NP4XrD/AP8Aa33tT1j9RhP7RP8ADdpUqU7Oq5xT/wAxP9r/ANeEq44v/WrH7l7/ABJSpUXqf8oN4f17X/M+8VLX97X7j/4hSpUvkH+H+t7j91BcL/VW/IUqVKK8jeJ+v8KLwfteX4UqVIBLO3xp63uKVKkaC9Nf9Vu+VYx6I/657m/ClSox/KFeqs/9In6q176rPB9xXtKsfW/Krw/FaaVKlWK3/9k="/>
          <p:cNvSpPr>
            <a:spLocks noChangeAspect="1" noChangeArrowheads="1"/>
          </p:cNvSpPr>
          <p:nvPr/>
        </p:nvSpPr>
        <p:spPr bwMode="auto">
          <a:xfrm>
            <a:off x="80963" y="-10414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414" name="AutoShape 6" descr="data:image/jpg;base64,/9j/4AAQSkZJRgABAQAAAQABAAD/2wCEAAkGBhQSERUTEhQWFRUVGRgaGRgXGBwaGBoZFxcXGBoYGBcYHCYfGBsjHhkXIC8gIycpLCwtFx4xNTAqNSYrLCkBCQoKDgwOGg8PGikkHyQsLCwsLCksLCwsLCwsLSwsLCwsLCwsLCwsLCwsLCwsLCwsLCwsLCwsLCwsLCwsLCwsLP/AABEIAOEA4QMBIgACEQEDEQH/xAAcAAABBQEBAQAAAAAAAAAAAAAEAAMFBgcCAQj/xABNEAACAQIEAwQGBgYGCAUFAAABAhEAAwQSITEFQVETImFxBjJCgZGhI1KCscHwFDNicpLRBxVzorLhFjRDU2ODwvEkNXSz0kRUdZPE/8QAGQEAAwEBAQAAAAAAAAAAAAAAAAECAwQF/8QAJhEBAQACAgEEAQQDAAAAAAAAAAECESExQQMSUWEygZGh8EJScf/aAAwDAQACEQMRAD8Ax5rRtuAw2g/GusXh8rEDY6jyNE41muIlwjRQLc+IkifE6mvIz2gfaTT3GtXL7tWX9KawFoM2VjAIMefKrlwHD9kUsQRcx1ogvzAIbs1TWBLLqTVQwoO6+sveHuq+8YxtlsLhsR2ZNyx9GoJgNJN0MwXWAZFPwnLLWTr0MthMKzXlcdnftXUZYnSbTiDqEl1lo5QNav8A/RyzLicZZePoyoUAAKqozKAoGw1+dVnhGABx+LsK2dMXgyyGIWWQXAE5ZVeQI6VcPRa2f0m3iCAv6VhlYifaUKG0jTYaVFbYrU9vv2z0DD4j/KqHdSLWCiNL2IUfaJFX917ynoW/PzrO8bc7mG0kDFXlIP785T10NLHtWfSg4hs2OUmTOKuv/C8yTsPVquWY7G4Se8QCPEs8H/DU1fv5brOBmlL/AIQLhuLm57Ag1COnd96D3hSx/wAQrTTIPibUC2J3UnyzMfwAp2zZLvbQD1RJnrq5n5D3V7fANzbQQI30RQD9xNF4PDkW7lzKMxItr4M+8fZJoG9RHuvavp7RJnoIMa+ABNNXWzsXgLmOg5BR3R93yolbcIxUfrDkU9AfWP8ACP7xrxrQynT1tF8AIn+7p9qkcDuATptsPIc/fqffSa1EDrBPlyH4/Cn1UDUjToPkPea7w9nWSJ5noTyX3/cDQZ3silvsQBnuZWc81UCUTwk94/YHKuGtk5cvknTT1nPgNdaNXDSTmOurXG5gTrr15DxNNY+0OhDHddgq6ZV8TGppok3doq/rCg91dvHq3v8Aup67ZW0ikGbrCSPqDlP7R38KNt4Xs1zsBJHcU8+WeOg+ZpvAcIuYi5kQZmOpJ2A5sx5Ck00iLWGJ8ANSTyFP4bDNdOVNFXUnp4n+VWa5wVLpGFwwBRDmuX2G5A1j9kcutM4jChyMLgx3QZuXTpJHNj0FOaTlb1O0G+BzuLdoTA1P4npTqO7qti2sZZzHqZ3J5CpW/aUjssMcqIPpsQdMx5geFB2Q10jD4RTl9pti3ix5LRsTHU5NG4LX0dnvXDoW8ei0YvDEw69piDLnVU5++n3u2sCCtuLuI2LeyngKBwXCruKY3HJC+07fhSVoHcd77gAeQHKn8Rw0Wx321PIUbieKW7I7PDiTzf8Al1oLA8PuX20k9WP86rZUH2QpVZP9FP2xSpkq9q8ezKE92cwHjt91e2jlaR6p+6lhAM6kiQCCR1E6ijf0MXcRktgKHbuAmAoOupO1TE3XMEcG4S1y9lQ6QTJ0UKBLMx5Ko3qyYeyl6zjEQdyxbUhzuxDDIY37xzAAaAVD4692Vn9FttJ3ukbHWezX9ldz1PlTvB8SHuKHkB07Nu8QC0HIzeAMaeVHfSNa5va4/wBHWLa5isHdMnsVOGYnowuG0PGACPh1q8cEt5XsjQdjdv2PHLmLIPgwqg/0cY7JZxKe1bfD3/dauhX+RrVMZgFW47LpJS9pzKNlY/wlazy7dGPSUuGI8/vFZJxHiQXEBG0RcQ1zvTpmnNtr7I2rW73L94VlPpIAcXoRmQYgggCBkZ5Bkak6052M1DZAUcncraA10lmkyNzpNA2QGueGdm30hSBv9mpNreW1mKx9IoDf2dmSNecspqP7GEjaVUa885n7i1WyDu252LHl4nMdDU01wJbFkbrbuPm+q94hM3mEGngDQXC8MLt1EPqkktpsDJJ/hX50fxRwuZ5DF17UkagKBlCSdyNV0G5IpUXm6RT2dkAkIAP+Y4BbmPVXKvvph7QJMRGwPUDdvIn5ZaLxClQFPragn9tu/dPunKPJa6s4YkMwE5F+UhVJ8JM+6kuTRlgIyxopk9SxgAb8hsOrHpROHw8QSNiIAmGY6aa8oAHlTdixmeNYUyTzLb++J+J8KsHB+HlouMcqqCQx2RRo1zxj1VHNj4Gj7KzfCPZVtJl3uTMbrnG5bX1UmANi09Kd4bwPtA9++StpZliZLvyRerH5UdhOGLibzMB2Vi2BmY+zbXQT1c9BuTTuMvNi7iWbKEW07tq2OQ5u37RiSeVJpJpEDAvi78W01Y91ZJVFEaSdlA1qXHD1hsLhTCgTiMRrB6qNdE8OdHrZCq2Hw7CInEYjlHNVO+Tl+0aEx19Wt9jYBSwsZmIhrjeI5k8loF4RuMvhl/RcIMloevcOhbqxPIU3ewyCzlBNvDj1n2e8eiD6vjUj+hiyg7ZdTqtgfI3j/wBNJuFTGIxxIT2LQ0ZhyCr7K0WpmPmq/b4TcxY0ixhbe5OigdT9dqHx3HFtr+jYFSqnRrkfSXD4dBU3jTfx7C3bUJaXZBoigc2PM0zeu2cECtgC7f2N0jur+4OdG1o3C8At4dRdxhgnVbQ9Y+dBcS43cxBCKMqbKi/KetO4Tg2IxlwsZP1rjbD89BUk2Lw2ClbIF69zc+qD4f5U0hcF6NBV7XEtkX6vM/npXmM9INOzsDInXmf5UE7XsVc5u3yH8qmsPwG1hwHxLAncKPzrTJA52+s3xNKrN/pBhv8Adf3RSoJUMBfCXFfKrQfVbbwmKmrdnJba8urElbbeQl3A6iYHSonheAe9et2rYl7jBV8zpPu3qa9Kr69ucPbjs8OBbUjmVHfb7TSfhTrLKc7Rtr2bgOoPejf94+YPyo+/w9bd8qjAoe9bbw9ZZ5TyIobhVm2bqrdZltsYcqAW9wOkkwJ5TU3hkVcPes3UHbWLtshua2wxFxR11INPZrL6Ooi8TUDSzjrJBE/75DmUMdyHUidprVcDdz2rLdVymd9VjX3rWV3sXby2btvfDXww3k23IYjoFVwRHLNWvXkBUEbAhh8ZrPKNfTu4A4liypw55M4B/hP41lvpc9xcU5BzH/xYCyAQgdwRPLRia070kUdmpPsFmEa6hWjasy9K8aLuIczlyDEiVE5i2UQT0MnXwFGPYzQHDeF2719bbOqC5nCFpylyVAUmNNmk1G8WcNdfLEZrmWNsqnIv371Y7KBf0djl+isM5nqz3rg5dAdfGqncslWiQxAQaagHLJ/vMJq2UvIvhq5VuMAZYZF66xt07oA+3RPEbAV7dsCSqKzayMqkFEjkTcKaeJonE8QOGuWltBSypDZlzDNeALAjnCj3ECos3DcLsAPpGFsHaFtrq0DzY/w+FKiTd2ZVCTPWQscwD3j45jpPl0o260DIh7oI5aM4GpMbhe8B5ftVxYw5JAWQWIVQo72nqhRy8/HrU2vDFtsqqudl7kA6NdPsKBuqmJPOPKk2M8D4GbpFpQeRYjcLyA5ZmO3nO01M4y329wYTD5VtqQbjg9zuCJk/7K2NB1JJ3NF37TWFGDsd6/c/WuDzYajoNJE8lk6ZqAaz/wDS4bvliBccf7QjXKvS0vziTypbOTTy99MUwmFnsg0yd7jc7r9BGw5CirWFAzYfDMIj6fEHQZRuqnkg+LGnLGHEHD2GG30987ZeYB5IP7xogYdHQKk28Kh7zn1rrdY5novKptUYwvDziIsWBlsIZZyO8x+s3j0XlT2LKIy2sMud10UgSFPNl+s5+sdBsKJOJa6vZ2QLNhdzPL9tuZPQb0x+kBR2WGBltC8d9vL6q0GEbDJhzmaL2I311RD1Y+01DHhZuHt8U5Cnb6zeCLyFS1nBLbOwuXOnsL5n2m8NqOw/Cc5zv3j9Y7DwA5eQoTaqPEsS7qLNlDbt/VUat4sRvTC+jtuyA+KOvK0vrHz6VpWHwi7Ivv5/5UFxD0At3ZbMyuff8ZoG2X8W4pcvfR2x2dvYW05+ZG9M4f0RCDtMUwtJ9X2j/KrTjSuELW7VuLg0LuNfcKr9zAXcQxOrnqdh79hTgobF+kiovZ4RMi/WPrH3VF4fB3b7SJYndj/OrCvo9atH6Q9o31F299eY3imUZRCD6q7/ABpxIP8A0Sf6y/OlTf8AWB6N86VPZCPRGz+j2L2ObQqDasbfrGHeYfur86rhtGZ57k+fiatHpZcRVs4ayfo7SgZvrt7T+8/dVfQbg6fgaf2y2bt2yzADn46fGrNw3MMl8AEKOxvDLIVWBUFid3YZjpr3fGofCYMMYYwIMtrAOv8A2qdwWFHY9szTlK22trpqFJt3DyImRFVE750l/RjBl+2wit6xyhiIlZkGORMIw6Sa1fgeJ7TDWpmSgB23Aynn1BrJMBcW1iLRMMvdVo0LBgTJB2IBK/ZrX8JaCh8sBJJGXT1gJ+c/Gpyb+miON4oskKYZQ4AMd9+zcFff1rPONYrKX7uSO3grrLG5ZJB10jUTWgekWGUSSYJdcukkZgQapHHMDNtRADBswA0B7TsjCjoAus/OpxTkiuM4Yh0AEn9HtL7yqgDTSSX+FQli2ud2IIUOSdRsCSRH8GtXn0mwxMsuUrZgEEyZCkknXQSFHmKpCQtrM2gAJgDcA5tvHSqlRIYxIY9pebeSPtMMz6/srkHup7hOFKWs8d9gUTnsZuMPeQo8qkrWFY2MNYJBe6Sft3CSSSfqwfDuxUyvBCGUEBRZQKWB0SAXP7xVdW6s1JpiAwOD7DNd9o9y0RMKBC3LpPUFio8T+zUtwz6G2uIyg3G7mGtxPgbhHMydOug8mrN1LrPmlLKhSwmSbafq7S9STLHxM05ieJMHL5QtxgAmv6m3yAHJiOZ1Ezuam1ccuDbmyhzX7ul65vEmWtqen1257bV0mRV7K2QND2l2NxzVOeXr1223Dt4jIMgEZpBZdWcTtJ9VdvdHlUthsELShr2+4TnO8a8/Hl56VNujPYfCoLc3JSwDont3WjQt/LkPnzeftfpLsW7KaKq7fuoOvVqFxvElUh7+p9i0umh+5fHc0Zw3gd7FMLmI7iaZbY07vIfsjw3NEOuFa5imhFy2weXqr7h6zfnSrJh/R5UQqDl0EsIzN+8x/wAIozD2VtgIgAjaBt5DlRBManfx86ZIb+p+z1KlugGnx8Kfw9ln1IgdOXuipRLmnh5e/nSF4T79fl0586LS06soFGg+6fkdK6e9FNBjvMCgsXjhMLv89NqRo30owFtyrlCWHIRJ89dqrONJAg9xfqJv7zUtxTi4t63HCCBOssfcKHTEplDW131ltztRROUA/DLjDYWl5yRmjxEz8aCezYtagG43U7VMYy0zk5iT4T/00OOBMYmFjr5mnDRn9at/u1+IpVJ/1Lb/AN4Pl/OlT3CVz0iwRXsgN8gkDruT84qDQcudWTimNGKeECr3mKSe8ATopPOojG2MrwVKsBBnmeZq/tyy64O8NvqhzEkuCsLEqV9rMfAbVZ8Mlm4EtB+wtOxF1mAKg94oRGsjT3mqjhLSkksxWASIE6gaCrB6PWxcDWtw6+eVhrPhBpllOdiMXwz/AMObgzG5abvCNAmgzdR3o35NWwei2Ja5grDkyzWxr90/Kqh6CEXrZF0TJNm7OodWTuzP1SoA8Iqy+hGCexhzYuCDad1E/VJkffPvpVv6fyK4+q5Azcmtx0BLCCeomqxxzDZ+xkR0XpBUb7x4VaeP4TtbeUbjvA7QQdDPXeo25hg6AmZXRTuTOVhHw+ZqBnOUELpZrrjQBrmZRHfZWVl0O5kR76gcBwJLsteJVbUOT1Yd6IjUSCfcKueEw64cFzAuOS3WM2Y/jQicUDTC5lMDTUHN1nr+NOMrwqdzhoFy2VQssItsGNQ5kseSlgqDwBfrXXFb3eRUINtJUkL3WeZZhzIJgZeYy1cMTg+0A7MKH8xlWRBYHmVBIG3OqZxewcwtBdoUZff3QRpmMmSPE9KGniQzYxEj1cpGbQxMqYLtyAkH4dBXuFwZf6RpFuN4nNsZjnr9+vSubOBkd4i2n1mWJZZ7qg+yIgSI0kzAl3H8SFwLatF3vZTqYVAqgZrjE6Ig18TI2Jo0rb3CXuxm6QcwIgtGVZkgmdMwjRR1k9THXeMNeYrZOY7tcOoHXzPjtJ0qu+kvFbjzYDjsg83LoHrOyqMo6wqrCjXTU9D/AEAxQW8oyHsyTkmJZh47Fo6aL8yTEbq+ei/ootv6a+Sz7y5123/ZHz8quFq5I7ui/f5dKhlYyO0IZxqttNh4mdz+00DoKIfERHasBOyLrP8A1OflSsNKre+r8eVdhvz/AJVH2r7HlkHj638hT6Xh1/PjUUxWam7uIC+fz/yqOxnGktjUyegqKuYlr3UjkBtVSbG9JHFcTB0JgdF397cvdVR436Xm3NuzA6n/ADrjjWLUdy5eW31Cd5z7hoPfVWxXpLZw4+gtS317veafAbVUkRbXd7B4i/L5SZ3ZjA+Jq+ej2BAw6B2DkDXLt8ay63ax3ELihs/ZkjfuIB5aTW0cP4YLVpUGygDSpzrTHHQG82X1BFRt/Cu/U/dVjuIBsPjQV9WP+VRtSF/qdvD40qkv0ZvGvKeyZZbdSQHkRzG9PX7xcd7vAczv8aaxIWZUGKVo/CtnJqXkyiMJjX886mPRriXYXhcidCMvnprQVrE5CSRKkQa5eyFYFTK6aj88qDu2j8L4kmDuuqXDuTkOozbsAV5lYia0DhuP7WHAyh1DCT3jyJgchoKyGzgsloXDcRnOUgqemxJ6iYNadwjELkUmA6IRA+qYO3SaLONq9O86SWKuxcWJ0Uz9XlHv3qLxGLmVWFEn8KkOKWS66HQkbco13qEvJlJEmDqTzkc6zXmGx1s5pJBEAH5zHhH30whVV7ohOUnmZ16nQxrtOlK+peQDGnrHTSddOf8AlQ9rAkWwBMNoB0jx1Pv31qoyOYXF5nKiddtfWjfl403xi/8Ao0wuZp7ukSYgRGpGo2/GnRilsW5YgZdjMDU7LM6g/jXeJ4grOoKyQQMx9aTvHJQaY67VbC2WxAVrjH19GOVUYkzkWTr0EADTcwSYbEcTFt7t0IYbMqIIGZoIRrhE6IskKJ70HxqY4vxMK5tMsqhGYjdDrkySYzAEGTuZ0oAXf0V0ZUt3VIzK9yWVgx8/NSIzaTT0ucKScAVjODdczFsHurP+9edJ3ygz9ZhtU56NYdjiEY3Mze0QoW2gEQtqd4k7LA5TvUs2AS42VAq2xqDlIZttlJJ8vCNBU/wrhKpBC5Cdy5lt+QBhfefdTVtOBoXRhZT2m0LHxzNoPMyaasYn/wC3tkzvcuSJ8ZbvP91M22Uwxm4RsSZA21GwFdPjebsFEbL3jy51OgPW3zuPPyX4UHjOMAns0aOrAfIdTUVi+J5lDIPaIOYy+URrGwGp26GofHektq0I9ZugJ8fGlobSeO4hbsScpuMds3M/uioXF4jG3l+kbsLZ2BItLHluaBHG8ZeP0SlR/wANYPvc6/Omr2AI1xF9FbmM3aP/AHZ++jybw2sNbBL3XunpbED+Jqi/9JIbLhsMisdAzA3Lh8p50abmHGiJcvsdsxygn91da0L0K9GGVRcuolonZEWI823JpZXSsQXoT6M4pmGIxjtPs2zoB9kc6vht0+qgbVww8KyaBnQUPdFGMhpq5aoIHkpUT2dKgmLAV6LYrvLXYWuhhpycOOfypYe3lHUfL/I04LZo7h19EaXUOvNDpOnXlQnVh3gN7sbquSOzJg5hMBu6xjw5HrWgcAwtpHbKe4xARgSZ3BRpOmkfCs8s2mAFxcoXN16agEc6tvCcXL3FN3M1wB0yLtcMSumxXeKL0zl5XS7ZIgEmBGx3IG9R+Kuggaac433NP2MazWRm3BIJ6mOXQUJdcyIynaT18Fjb/KsvLbew2JwZgtIiOXjyM1zYaDA5A+/yHWn+xciARE6iRuJ0nafwry7hyMxAJA5gajr91VCDhUYslwqcu+3v35wfnQ+CtgFTA8dII8Quo2MSZNO4TDjOYIVdc0DU9ImguLO9m2T1LIA4zEhfa7ujH4VRBfSn0de65uowZDAUSugiS3d3HIHVjQq8Ia2iW3BdQ0o2sajWCxgKeg3iam8Kv6Th7VwRnQ5Wy6SNQe6Zjlt1MUbi7UKsshKCUkEwCSRIGuvQ09+Fa2r2Esi0GA1IdlZyBJhpAknkCBPPpTwv5iB08JA8SdqHunvM7HPnIIhRoVVVMfAHUDeg8XxbJoAT74+6fhNVAk8RiFRdTJ5A8/LpULiMS1wnOSAPZGw20050LxB8rd6Aw9bnDbkSfCq9jfSEmQjN5gaDyphMcV42VAABzQRv8Cf5VW1vkc1B6xJ/GmXvgmSCTzLN/KmmxUbBR7p++lQkxjM+ha9d8BoPx+6i+xcLK4ZVjncJ/wCoj7qgf0p+Rb3T+FSno76NX8ddCqCEB77nYDoJ3NRZpU5Wr+j7h9y9ic7G3kt+ygGpPUgaAedauq+FAcC4FawloWrSwBv1J6mpIVhld3bfGajyK8IruvKRmmWmmWiCK4ZaAZy0qcy0qZMVt25IHWnHEGNNKQsneK9Fqt3Np6LZ6U6uFBUtIkaROuvMdaVu0SNWGmw6+VdC0Z6/D+dAM2cKS2VZknY1NWL/AOjg5zluW9DpJ93iKj7czoNqV8F3aRmESSSNSff4RFCcpVx4FxxbmHyzBEk+8b60H/XRBy2+8dRqABp47jmKoHEMc1ogKANtNfdpTC8ceJYgE+Ub0k7rQrfpFnYKGVSCSyyIIjWSdm6Cp25xANZUhgZUbTHiDG8HflWS2+IqILKd5ERod6l+FYsIQ4uOobcAiDr0maND3LzgGIYa+tpoIA15DepHE4YOoBAMSQSJgtoZHMVXb2OKi2wjvSzZVJGniJ0GlWgYsXFTJE6Hnqp8/lRTxQ9jCMhy59BIG2pMnlsN6ewmFVLztrGQZi05ZnbfXbzEVM4hAZ7MBWHXQVHcSU9g3aObYYAF8wGXqdToPKja9K7xvEP3sikgGO7lyrOoLa90nkIqvYR8jl7oMWgXafD1Qf3myj40YuM/RGZly4q1cQqwVrRDGZBYFydOkc6ir3CFxNi4bAuW2zhmw7QxIVDDIxIzIpzQupGbWdKs4r+N4tddiQGhs0kg96d9xtqajSDyQ6dATTlwIsZu3Uc4t/dLRUffvLm7rvHUiD8A1O3RybEW7rHZT/D/AJU4XYdR7ooDswD+sfx01/xU9btqwnOfev8AnU+6H7T1pbl1gizJ8a+iPRXhC4fC20VQvdE9SY1JNZb/AEb8BQ3O0PejbStrsMMu33Vx5+rbl9N8cJI8pVyX8D8v516XiqN3SrjP4H5fzr3PTBGuSKWfz/PhvSzUE8ilXub86fzr2gMXiY93ypxVpKPdXhmQBXQ5dnkyj1uh+Jmue35KCT+eddJZHn50TbXppSHJtcM7AFmCyNhuPM+6irOFUMFTmT1JPjT64Tu6zPL88zTnCOGsLlwg5UIAzbsGnvKD0jpU2qkVn0s4KVBu6AkgBR9UAjN5kn4Cqcbpjl0HhWif0kIBleGDHuoJ0KgGSR1GlZvicORPOCI9/wD2qZTyx1RWExA56fdtRmCxmUmTyjQ7FtKhcp18Nfz+eVOW7xEEbc60jK4rRwy8RtcJyHTMTI8JmBPiK06xi3Cq6wQYIG8aazP3isXt2n9ZWGsb+r3hp+Iir7wri123aUDNAiXUgFNFgqW7p10yty2qkztecXxACULQCJg6ab7nSKrHHrihSrXOz7fRbskqpUwsn1YPMSNx0qSXjiXAFvjVVhnPdyjWQyRKyNZIK6cqrOL4SBet3cHcS7EHsC3ZlxuSpUm1cDcxHPelGsim8Tw961cNrtUdkYgq4CkExP60RrA1BjY+NWb0X4MWQ3bhXDtbIh7Nx7bQymTnVyvUGBA1qR9IMLYvWE7ZBZvoCX/SFDMbSEwC6kNKjKoIOqxOtVXjvGj3FQPh7Kk9m9mMrgaBiqsDMTpm56iZp7PW+kbxT0oDBbdlruVM30jFWe5LEySRsNgKZwuOuXmCq+dujWZOnis0Xw3gt3F3IttYxIPrMwKso2zMIVh7prYfRb0SsYO3FpQXPrPuSfMyQPCotaSMTuXWmHWwSDBEQR5gxXSqT/sEIPNWPXllJip3+kb0a7LEM6soD65SY15wdjVc4fw+4CTlaBGq6jwMrWWWVVJF59EsYLJywVBjfz8a0zAcTDAaj8xWJWuIMNifjVu9G/SRiwDmfOPvriy+W0jT0JOukV7OoH50iKHwGLzCjAa29LLfCbDan5RNJSNB+eVOzSrdJlyNvM+/7693938/OnMteZaAYzDqK8omlQGOla6Va9y12tbuZ0qTRdm2OZ/I10puzbJMDnRFxlEIvX3mPwFTTgnDnP6o5EjkYAmBO1Ttq4qLlRJdVErvBYTqep/CorguCIfU7nvT4CYjkANfMiprFYqEc29WEEAb5j3UnzbXyWs8mmKk+l+YW+0Ytcbva6QAZEDoJkCs6Z2ZsxGpOw8J0/PWtT9JLh/QDIhiy21nogyiT4sCSazrDWx2IaO+Lkn3TRBkBxNk27pXbNIE+PL5/OmbalDOhUggyJy8pjqKnfSDBZ4cbm2bg8SkBveRB91A47Bk5bqglLignwmAfeH09461pGWuQ5xCFQDouveXeRsMvznnPhVr4Q0rchAbVwd1CYJJkhQ37Q69dm2qpWrO6gaEbfWHIjofxkc6s3ohcDKqXHjIGykkkSNQkDeYgA6g5d5qonXwsvAHtu+VMxUD9TcXM9skRmS56wWYHdJUyZA2qO41w5HZ7iL2dsmVuWFzr53rU5SZGpUIwO2apTD37huC8oZ41Yju3dtGgCIA9oTtJldQxf4hnLXLoVLw7hvpKDvAFDdWGykmVJgqSQSIOYS1xjjB8YFvDuLjm6qgA3FBuKDmAInW4gjlckeBGlc8P9EsNihOHcFGIz9ncCEeLW2VkY9BltnpXuC4K+IvygOHvKATdtDIIbYXLYJXvCYa2Xtt0FXrhfDbdlcqgLOrEKAWYnVmCwPhp4UWnMdOOD8Bt4RAiAk+05AzMerRuakFAOuhPwNdGRz0+Vek9RPl/L+VQpXfTb0bGLw5Ed9dVneegNYtbNzD3DlL22GnNT5eNfRiajQz4H8zWb/0g+i9wP2tnKVbdGiJ8M2k+GlTZtUqpWuNMw+kS3c8SoDfxLBo7A46wIlbiN9YEMp81OoqBnKYuWih8JHyOlFWkRtnjpmHykVjZVcRrPo5xJSBlcN8j8Ktdu8OtY76PXntsCIYH6pn5Vp3DMYHUA/OsPwu9L7TQpVxZ2pQZ8K7JdzaHdeGlNLNTIopV7NeUBkUU5aXXSuBTqiB51u5hKtGi/GiOF2wLkiC0bnYePkPnFMYS3J10UesfDoKPVVWdIEAtHQeqnmedTVRJ4JMggSWuEksdwCdD5sdfIV5la32lw6ENnA5d1YWY8wftCubDSF3JcMzEcgB3j5bIPfUcjPfuC2CZuNM+G220baeFZ1pHfpS2WzbtgSJCmf2bfaMf4h86zjhFrNYZjyYfMJ+JrQPTS8BEa5bdxp/fOSY+z86pXo1hc1i2v8AvMzH7JtmidCu8GAyWidvV+zcDL9+T4iuuHYfKt3DuJ7Es4A3a0476CecCR0KCm8DaL4Vcu6Ly8jH9+wvxrxeJ9piLV1BlzquUnnJgA9QGCL5XDVpDXuGhXCEgNmOV9SpAAJ03jVX05MelXfBegE5SMhzwLpYlZn21IByuGjUCNpkOYhL/C2uLltyrIVa2doklrDT+ye0sHpKHlV39CeIjEIA8qxBI+srAjPbPLQnTT1XjkaORJPJcD4ddRCLiOLiXDleYZ7ekMrTGZdQQd9eslkWF7UHL2Ny93Jgdi6gsVUryzDNoe7vl1q23UymDLKY5eqBs46kbH3V4rnVYBOuhEhuen3/AOdCriicLwpbVsJaBRUmFBMrJBJgnY7xtryp62ubRpHiNt/ORRVzD7OCcu3Ur+yw5j8K8uWcgzTBGojUEdR1jpSBlVYRzH/bpvvTqmeUb8/zFK2wKiCNf4T46bHyr1rXuPl+ZoBuA51kHlr5bEU1jeHC7bNt+8rDWZJ5+P30Xz36/nwroaDT3fPeppsO47wXE4K42XM1udNMyx0ZTtQWGx9pz9Lbyz7VvSPsnQ1sHpdwg3rWZDkuqJUjn4ePlWV4JsPeuG1i/wDw9ySO1UdzN/xF5edRYqV5Zw4DTZuBo+y3wq8+jXE20W5IPjp/3qpca9B8RhoaBcttqty2ZVhyg17wbi9xGCOTA5NuKwzx4+FRseGu85o2arvB8cHUQanMPfnQ0/Ry8HkfmlXlKK6EPYpUq8oJk6DrXXaT+HhQq38502HPqfCicOCeUR91buaUfYeAI2nQfWbl7hSuiSEzCM0s3U+HlXCTIjSdEHTqxoq/htFyhcrdxfrEqdX8idKhcF/pBNohR3rvdUDcWre/xM/OmvR6/N27dmBbBVT46IPixPwpi3iQq3bxkAgW7cfVkKSPs5j5tRPZQAloZRcus+ukLbltftPP2amriK9M8RJv/wDDUJ8Fdj86jOCWOzayg1y27q+/JbmjvSYTausSJYOSNo+jIjz2M+NLDYci6p+scQQfAxFGghPQ9ocqds19f/1vbuKPgX+dRrcOZVvIZ+huPBG+UktP8Jdh/Z+FOcOskPiiJDJidPtreUR9oJUtxd0t4jD3ohMUmZ49orlBn/ls9VOiqV4DijdRbuhYBsy7SpIW/b81eHHgw61IYzD9jeDAjLd1DAlQt2JzzyDDvHzvcwKrvovdbD4i9ZYzkOdfsdy4PHNbGb7Aq44jDi5be1MaZ7bbwJJB8ezffqpPWrhLPw/iYvJJ0ZfWB5R3WJ8jKt10PMU5ethTB7qnbnlYbx4fhBqpej/FSwzepdtkC6D7Lr3Mx6p3ezb9kBvZFWFA5zloyF4UCS1ogRlafHNEaFTHQ1NXKPRmzHbPz6OP5xTioCpZBIHrWzyPVelAholToRsfGNNehmZrs51cxCt9/XTYz0pG4ODVZZT3Sd+h/aXkfEUhc9k8vzoeYpm1jybzCYZtQrRlcAahD1H1Dr0olYOw0nVNZHUjmKWgbDEa8uvL39DXajfU+XKa4VTB5j87iu1WSMsARqD18D+FIOgmYQR7jWWf0kejipc7bLCtuwGoP7Q5+e9arauQf50zxLhNvE2mtP7U+40gxjgPpHicEsWnW/h29a2e9bPXu7ofKpvi3HMFiEW5ZQ27vt2W5eNt/wAPkKq3pB6O4jh9zvBlRj3XGqMPPafAxQ64624GdcrfWXn5io93hWmj+j+NSB2bmeaNoR/OrhhsRsTWPYK+9sgznTkRuK0TgXGg6gTPnvXPljJdqlW9YOte0Jg7w2mi66MctzabCr2lNKqJkti3lGg8vzzp+2N/71MrOnuH560RaWe7yGpO3Kt654esqdCPWfRfAczSx+KIdVTYAqh0O3rNvuZNcNcPrhoiRHhB2NCcJvG4cznu5iFEbIDqZ5yQalSVxKgfo9g7Am44HQDNl+CqPfRPGcOS9hlJPcDNqIAzMxO+ss0fZFQ2Kxk3XfaQq7bG4w/AKKm+MJF1gg0tpkXXukogkecgj31NXER6QPnVJQgZHVgNT3besHnrJ2o2xbB70bZsuo2YDptXZv8AaXFYgZmFwxyXMpG3vihVWLtgaf7Ue7IsfdzoCqYbu4riE7qLV4fYe3cPyNH8bwhuYWzbUxcw18qDI1Uu6Lz5/Rj7VC4ZA3Fbls7YjDlJ8TZA+9flUxwohmDMJD2bN2P2gqz/AH8OP4qYRfF7jJdw+LtjcKZGoL2/o3U/vAW/c7Ve+GuIypqFi5anmjLIXxlDHmlVjiXCwLOLsazYcX7f9ncENHgIb3gUX6J4w9igB71lsm/sOS1r4Nmt+81RRIcRt/o91MXaEowGcfWtnSehIEL4xb6mrLh30IBlWTQjXPajQjkXtyI6rlqGTXtLAGcXAbtlTpIY/SWtdiC3uFxfq1zwbFGP0dGAKZblkkGIG6knpm1A2DgezTNYQ+Ym1JZ7YGUxGdWEjTbXWI9oMKew1xbgCsdfZadvA0Lay3QjrKGT9lhOa03hMkdCPi9iFkF9AQe+PE+2APn8etRThYrAi6MjCHHuJI2Knk4686ZwuLJOS6ct0erciA4H1hyYc+Y8qJD9pp7YjKfrR7JPXoaVy0t9YbS4Oe0ldPc4oM6jGRPdf5H8Pfzr0Wg37LdOR8qGw986Wr06bEaHzH4iimUgDPqp9Vh+flQHKHUBwYHuIr19D4cjXeYbNqOTCubtojQ6g8+RqaEP6RXjbtlzbF+1Bz2mAII6iRvVB4j/AEeWsUq3+FOtxSO9ZZoKE8hOqxqMp6aVq9nBBwyk8tjWMelXD8RwnG9rYLW88lSNVYc1I2YeBpWbnJxXSLti4VYMjqdVYRt9/nVw9HeO22WG7lzkeRqS4T6d4TiKrY4laVXOgu7KT1Db2z74rjjX9Fl2x9Ng27e3vl07QDfQjS4PnWOWNk45ipd9rdg7hyg7+IqZw+JzCs89GeOuhymRGhVht4QdqvWFxqPGkGo9PKSnR817XHZUq6We2Tq0U+z5UjmdT5dKYtHWTsPzFdo0hmO+w8zW9c8GYNhcZcw7iISdeQH4kivMNZi2SBvCqPHc/nxppLgSySd7h/uJ/Mz8K9wF1rigju5FL9djM+/SpUP4eUDlri5RbAJU6kssQPMkUNcvl803NS2x5OdSB1JoZyrsJDdopLT7JVx8zIPlXCXc3Zc8zltuSgx+FLSpXfG8SyjuSrZLhDchGWBFFXWi9hyfr3R7sjfyoXjWBZ0LR3QlxZ/aZdB8qO4mwz2CN1Yj39ncml5PwqhOTieGc75gh9731/Cp7hyhLloHZb2Jw58mPb2/lI+1ULxe0RjLZGpW6raf2waPct2pvitohsXl9ZRYxSfvWpVviLcfaonRVJ37iLdsEtIYthLgjeV0k8tQB456rnoy3Y4h7FyQMxsP+7ckW3nqLib/APGFSfpDZ7S1iez3C2cXaI6gQT/cH8VRnFCt3FWby923jrSgsPZdoUHzW4LB+NUa4XFdrUqPprTF1HV1lblvycE6f8RelRnF7sFMVZhgw7S34zrdQ+BEuQOt3pRWFx5YJeAhrgll6XrMrdTzZQ0f2YNPXsGDNpCAt36awTqFuCGceCtObL9VrgpTg0tZxoYLeWTbuAK4jVSNBcMbMpGRv3R0NOYnHG2ysTsQrH6pOiP+63qnxjxqqeh/ETbdsO2iuTlVvZLAg2zO85XU9Tbn26sKA62272QGM3+0snTXqRsfEftU6B2IxTgXXCZDkYqV1Uso6cmnXL02513YR/owHJuO7FywWXVUmBAABGm3Ko3C44olyyxc9ybbKCxIMhGgA99DAJPhO9P227Lszc7UlCzSAXLZgR7OoknTpEVKhhxDX7OXtCrm52YYRtmZYGmhgbmaZxGJcC9acnLa7MAeQUlp+sZoUMQlvuP2j3e0cKCwWWZiSRosAidfKisXc7abQDZ7pSWynKFGWWL7GQNIMyRQB1jDXFuZ3cuh0QDRQukyAPXkbn3RXPDrzAm47swh+60BVCs2wAHhqZpvD8XKXQmV8q5zcLIygyICqCJYk66Dl403fvqBcdFv3c4AIdLgUSxhR3e6oBMmkBas2VzbJJ7XzIDMCd+it8qC42RiLL2n1Vr3Z5gO8qgSxU8mEMJ++u04iUZ8qtmZ7Y9R8uyqxBiMoA32pJcTJojqqXCRFtp6zkjNrmYTG+tIMv8ASv0BvYYG7hna9YFnQz30WQIMesPEfCon0U9OcXhABbYvaWCyGSoXnB9irp6ZcSv4Ytcsdp2T2vpLbK2XO8ActCAdSNNNarH9W4bGYacLmS6jIWt5SQ7BAIKjbvEw+280tf6jfy0a3xHB8SUkKbeJiYYFbqjlP1loWwj2jlcQeR/EVj2Ka5ZuNm7RLkNrqDLXAe6RuAOYq8ejHplmcC7LSbneM7MyZd/AHass5jl3xVTcXv8ArE9aVNfpWH+uteVHsvyPd9KQfU9/4VwnPz/ClSr0HIe4l+qX+xH40Xw/9Vc/cX/EteUqhYe16z/nrRieqv7x/wAJpUqKcdcS/Ujzb/AaGxPrp/6l/wD23pUqXlV6QnpL+t/56/4bFWvG/wCtXP8A0dz/ANylSo/x/dPkNgP1Vv8A/Hf/AAqr2v8Ay3Af2lz/ABilSqv7/NP4XrD/AP8Aa33tT1j9RhP7RP8ADdpUqU7Oq5xT/wAxP9r/ANeEq44v/WrH7l7/ABJSpUXqf8oN4f17X/M+8VLX97X7j/4hSpUvkH+H+t7j91BcL/VW/IUqVKK8jeJ+v8KLwfteX4UqVIBLO3xp63uKVKkaC9Nf9Vu+VYx6I/657m/ClSox/KFeqs/9In6q176rPB9xXtKsfW/Krw/FaaVKlWK3/9k="/>
          <p:cNvSpPr>
            <a:spLocks noChangeAspect="1" noChangeArrowheads="1"/>
          </p:cNvSpPr>
          <p:nvPr/>
        </p:nvSpPr>
        <p:spPr bwMode="auto">
          <a:xfrm>
            <a:off x="80963" y="-10414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416" name="Picture 8" descr="http://2.bp.blogspot.com/_TDHrRh3PyI4/SCQ_eAzrjNI/AAAAAAAACj4/18G6nGDQufY/s320/quebrand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219572"/>
            <a:ext cx="1489348" cy="1489348"/>
          </a:xfrm>
          <a:prstGeom prst="rect">
            <a:avLst/>
          </a:prstGeom>
          <a:noFill/>
        </p:spPr>
      </p:pic>
      <p:sp>
        <p:nvSpPr>
          <p:cNvPr id="11" name="CaixaDeTexto 10"/>
          <p:cNvSpPr txBox="1"/>
          <p:nvPr/>
        </p:nvSpPr>
        <p:spPr>
          <a:xfrm>
            <a:off x="1691680" y="6453336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Lei Maria da Penha, nº 11.340, de 07 de agosto de 2006. </a:t>
            </a:r>
          </a:p>
          <a:p>
            <a:pPr algn="r"/>
            <a:r>
              <a:rPr lang="pt-BR" sz="1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Violência contra a mulher é CRIME- DENUNCIE LIGUE 180!</a:t>
            </a:r>
            <a:endParaRPr lang="pt-BR" sz="1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22" name="AutoShape 14" descr="data:image/jpg;base64,/9j/4AAQSkZJRgABAQAAAQABAAD/2wCEAAkGBhQSEBQUEhQVFRQUFRUUFBQUFRQQFBUVFBAVFBQUFBUXHCYeFxkjGRQUHy8gIycpLCwsFR4xNTAqNSYrLCkBCQoKDgwOFw8PGikcHx0pKSwpKSwpKSwpKSwsKSwpKSwsKSksKSkpKSwpKSkpKSwpLCksLCksLCwsLCkpKSwpLP/AABEIAPQAzgMBIgACEQEDEQH/xAAcAAABBQEBAQAAAAAAAAAAAAADAQIEBQYHAAj/xABOEAABAwIEAgYFBgkJBwUAAAABAAIDBBEFEiExBkEHEyJRYXEygZGhsRQjQsHR8CQzQ1JicoKDkhVTY6Kys8LD0hc0RFRz4fEWk6O00//EABkBAQEBAQEBAAAAAAAAAAAAAAABAgMEBf/EACMRAQEAAgICAwACAwAAAAAAAAABAhEDIRIxBBNBIlEUYaH/2gAMAwEAAhEDEQA/AOnSDVGBXnt0Q8yijErwKD1iUPQHBTgo/Wp7JEB7JQE0OTggWyRKUiBWp10wFI5yK896G8oE1QntNwoEcUNp1Ri1ebHqgdyRLaJQxI8oAzlMakkOqc0IHAJxK8EORyqGveo7nXSyOSsZooHg6JhKVx0QyUEyQ6KKXI9Q/RV75lQUyr3XKKXJ7UEpr7o8YUSMqUx6CQ0p+ZAD09rkUe6RI0rxKD11HnlsiuKr6mS5UAxqSrGEaKJTx6KazZQOATmpoKUlUO6xBkci2UaVyBnNHa1CYEYIEeVHe5FlKAQiGDdEdskjZqnvCKYRohORXbIDigdVyqqdLqpVS8kpsVNdB6JHaE5lNZFESIaGo8bUjY0VoVAi0ojCjtZolbGgVi8SnuCC4oocr1Dy3ciTypkLrlQTYGaJ5SxbJHFB4FMLtUx0iYHaoJjzooZKPIdFluM8SkggYY3FjnSAXFr2DSSNfUpbprDG55TGNQwJ6xHA2P1E87myyZmtjLvRYDfO0DUAHmVt1ZdryYXDLxoUiZZPevI5vNCa9qIgzSWCKZOdFGcU6eVRXzIh5ZqpMDEkQupLGWQPa1EskavXVHsqG8Il04BAkaMHWFzsNbpA1Dr2XhkHfG8e1hCKFJisP87H/Gz7V571w+2nqXac+g8h8FiZbenn4Zxa1d7AmdcqTRwqNG27lawMstPMXKgTvUtxUGcXKABKdTxku8EVsCeW5UDp3jZYTjzEGStY1hv1b3B9tg4saWgnyN07pF43FHF1cZBnkBDRvlHNzvAe/bvtyTB8SmgkdK68jZfxzHH8YCbk35OB1BVuO41x8nhnMnWujSHtzu7msb7XOP8AhW8WP6OQwxyvjeHMeWFh+kGgHRw5EEkFbBZxmo3zZTPO2GOXgvFKFXEjzooNU66lTOVZWzWCBlTJqAodTLZPjBJuVW4hN2lBrWQo4CIGrxatATU5KWpQECAJ4C8AlVQoch1LzkPkfgnpr23BHgqOFkaer6vv99F1vA6kyRMLubWn3Bc+PCFXraB/9UfE/f3rpuD0HVwxtPpBjQfA5RcLlhHv+Zljl46u/aWyEDYBPXl5dXz3l6y8vIPWWc424ujoYC92rzoxg3c7kFYcQ4/HRwOlldYAaDmTyAHM3Xz9i2LS4hUmWS+W9mMvo1t9vPvP1AIBNMlVO6aY5nON/ADkB3AK7bRjLaySjpMo2UwM8CtMouBY5Jh8+dlzG4/OM/xDxt7fYR27BsXjqYmyRuBa4A6clxWogBHNe4a4lkw6bmYXHtt1Nr/SA+I8O8LNiyu6lecVGw/EGTRtkjILXAEWN9xdGeVhtHqpFU1Ml/apldIs7WVRCCzqKgAWVLO65QTM52pSRsJJUHRI5bozSqSjqrK0inWgeyWyaHJboPFIkJXlYlKlumpVULdeTQEqD115IvIFUfEMQZBG6SRwa1oJJOmwRZZQ0FzjYDUlcK6RONnV83Uwn8HYdx+UIO/i0cu/fuQV3F3FMmJ1N9RCw/Nt2/aI7z7h5lFw+hDRsELDMPDRyVsyPwC0y81nh7063gUuXwXreaqGn1qJV04cFN9Z9iY7zQJwhxY+glyPN6dx1/QJO/6vf3b94PZIqxsjA9hu0i4suHVtJmHJXXR5jk0Upp7F8eUvFtSwNIBA7x2vV5bYsaldHqXXKgzUwKlPmGW/eq+WrWG0eentskp4LKwpYsyK+KxUDXuylSqasQaht0JkRCo0EVQjtkVHTzG6smSKiYFz7j3pNlw+r6hkMcg6tkmZzntPaLhaw/VXQodVyfpVwxr68OIv8zGNr7OetRmq53TtU8qen9sp/wASG7pzq+UNMP2ZT/mLV8EcE0ktG18kET3ZpAXOYCTZ5tv4Jn8jUrZKlvySL8HexrcsLHXD2xnW7Tr20t0atZJ3TfW8mUw/dyH/ADEJ3TVX/wBAP3R+t66zFwdSZBamhF2g/iYwdW8+zusV0aYFE+SXrI2P+bYRna19u0b2uNFUZZ3THiJ+nEPKFn13QJOlrEj+XaP1YYfrYuxVmCRMkAbTsILSbtjiGUgjV17aa8u5SsNwqMsDupDCeRay+wP0b6KbXVcBxTjyvqIyyWoeWHdrQyMG4IscjRcWJ0RMFoOy094B9y0vH+HAV84AAF2aW74IyodBDaNm2wWmVjTYFO5oc2F7gRcERvII7wQNVJHDVT/y8n8Dh9S6bwu78Dp/+k33f+FkuKqeoFODD12b5W0HJ1hd1eZ1x2dcu3gptrxUMnDFS1heYHhrQXEnSwAuSQTfkVWA6812biG3yeoH9DNp+6euMxHUb8lYzZpdf+j6v+ad6zH7+1ovN4Oqzp1f9eL/AFLqUgu1w8D8CudYdhM7cWo3lsnVsFUHku7IzS1ZZcE8w9lvMKeTXiqcW4Wngj6yVjQ3MG+k0m5vbQHwKbwbHasBt+TeP7J+pbrpCbehdptLFyI+mRp37rE8Jt/Cm6fRf/ZS+k1qtdWSE6IMVASQp7aW7lNDACubYdNDYIM41U9gVbUu7SCXT0uZSTQqZSR2CkGNaFOaKykwxolZXRx+m4X/ADRqfYocePR39F3u+1YuWM91uceWXci3hZYLnHSS38Lb4xN90ki6BT4tG/QOse46FYPpJH4RHt+K/wAx/wBq6Y2X055yz2v+j8Xom+EknhzB+tVFXxCyOfEGv6tpjfE70Ll7SynaC/vsXtHLkqLB+NJ6VjY44onx5s7rl4kN7ZmtIOUaDQkHVDrOKaWWSWSTDJHPnDWyE1bm5gwxlujRZusMe3d4lWxJXV6GVskUb2m4exjmkXAIc0EG3kVg+jJnz0o/om9/KQfaoH+0icMjjpaeOBkTQwCUvqiQ0AMAILLWA53vf2h4fdWRAy0sZJcMpc6IyMIzAkAAjW4SJb23uO43HTzwRvcWme7I7NzXfnjbqeXptT+F8dirIC+Mlwa7IczcvaDGO28nBZaqxKsmMLpsLZNJAczJHOkjs+7SXhlrN1Y02ubWXqOoxCKN0dLh8NKHOzFzCH2d2QTlecpuGgaqaXal4+i/D5v3f/141S0zeyNvuVo6vhmune6SZodI613XiZsA0aN02AVU/C5IyWPZ2mmxsCR36Eb7rbFdR4R/3KD9T4Pd9i43j2NzllW0zP8Am8QbG3tEZWH5X2dOXzbdP0Qr2kq66IgwyVADQcsZDpIRcEfiiLHcnz1U4cQYuds3fpRt/wBKzprbo2Ni9PP3dTN/dPXFWHQanb6lcVlLiNQ7NMapxtls1j4GZddCxlmnc3JGqRnDVV/MyettvirEvbpuNxuNJUWvcwTZbXvfqX2t4rkXCGFT/K8LkfDL2Xz53ujfpeWUgvcRp6Y3VvR8P4jES6F00ZdoT1oNxe9rPJtr3KX/ACXjDt6qYfvo2/2QpprbS8ftvQyfrxH/AOZv2rD8IttWM8n/AN2Uf/Z5UOf1khY6Qm7nvkLnknckhupVtg3B8sMzZHOjs3NcNc4nVhbpdoHNPxPdahjQhnVyBNU2QI6q1yTYLm6LLkqird2kKpx+w7Pv1VRNirnG9/cFzvLi7z4+ddDrKqKAdp1jyG5PqWfxDjAm7Ym2J2cTt42WWq8Qe4lziSTzKBBVXJJWMuW3074fHxnvtaZ+biSTuTrdGgnFlBbKDunF4todV5ns1IkTVI71SY/VOkMZcb2aWi/cCD9aSRkpcdLjwc3kfP72USpjflbmaR2nWv3WZ/3Xfg6zeX5Ul49rvhrg75XE5/WBmV+S2XN9Frr3zD873I8vBMTXvY6paHRtD3jIAWsIuHG79ld9G3+7yaflf8tiJXUsRrasucMxpYg5uQuLW5ZO1c6EG2w17PkvbbXzJjFfT9GrXNDhUaOAIIZfQ/toWFcUw0sBjdc9U6XM7UejI4k2DTyst1RNAiYG2sG2H0RYdwC5ZWYO2SlxN5Hajmfl8PnJCVN7hqRq2cZscAQzRwBF3EXBFx9FArOO2xRue5nZbqbHMfZos9QU5EMX/SjP9RpUPiSP8Fm/U+Av9SztVjL0ywDaN5/ZH+sIsPSwHxOkayzWXuDo7QA6DPzXHHra8KYS1+D4hIQC5h7J7srA429qtI2tF0hvljD2sABvYEG+jiPzj3KRinF8sNOZnBhaBezW9r6PebfSCw/C4vSs83/3jlFxzicujqIHNeWRlrdHsbcHTQlht6I3uordO40my37O19m91+5ZR3THPa4jH8Tf/wA1NibeMEbFg8Tq3vXMbaer6kiV2ePi2ctBzbgHZvO3gqvGOOp4qpkFyc0hjzZi21gzXKB+n38kKljPVNP6DD/VCxkOOddLTSPiYXvqCM2aUkH5jtDt2v2udxoNN1I02GNcXVMcLntkNxbcvtq5o/O8Uzg3iGqq3DO9+UShr3NLgMpZmtqdDpa/ioHEsNqaXyH9tquOjP5vD39k5pJ7sJFhlbGwZgTv2g4eoqZZSTdbwwueWpGrqpwL5iB5rP4rXlzrNIDRtvr42UmuwdzjfMLnvJ+Kx1XXOilLHbg/cFcLlc3sw4ceO7t7XP8AKQboRc8yUGTEgqKuxPn9+SqpMXcToQFn63S8mmmfixKj0uJFul7hVTK5MdJY3B3XSYON5K1H8p6aFSsOxJubtrIMqSEZuIhTw03jybdJpp6d3gjdTGbtDC8fSDRmA52dfS+o0XN/5TIsQdiLLqGEVrY4omDU5MzjvdztXE95vdZykdJbbr2n8M9VTB7buAe4PAIJy2bYjS5O3is9xhgjpq+SWOopmsdRvg7dSyN3WmGZjQW92Z7NeS1Lq2NzDmAuGkjztosLxnhMUsoe2MF5sHWbcuGXnbU2XTDk7kve3m5uCauWM1pqsAx+noKCCKpqYXSNDmnqXmq1Mj3j8WCbZSNSB3KowqpZJQ4o5ty2R8r2nKR2XNe5pIOo8t1jocEc09mF3qY77Ft+EKB/yCtaWOBc11hlILj1DhYC2uvxXp08MolHR3poD/Qxbf8ATaqTiWntST7/AIt29uTT3LaYZRkUkAcCHCKMEEG4IaLgjkdFneKqRxp5msa5znRuADWOcSSwiw0WbFcWeuk8AAnA8SAbfWTv/wCWHcOVliTwtWHalqP/AGn/AGLpPRzgkzMKr45YpGPPW5Wua5pN6WwsOeqqRkeH8cjiiZG8OBzOu6wLQHOJubG/sBUTEcPglfM75S0CZwNhDM4jKb/mi6mRcI1R2ppz+6f9iks4GrT/AMLN62EfFPGG6eeJoomMYwOlswNLgDELtAGzhztdYsUpW3b0e1x/4Z/rLG/FyMzo0rj+Qt5yRD/ErrSdoNBxY0NDHxkAMDczSJCS0NHonLobHmqanoqRnV2NSerk6xvZhHa7G/b2+bata3otrT+TYPOaP6iUZnRRWc+pHnLf4NKmovbO4ljnX3iDLRvLW5nGzwMzbmwJG4PNdFdUMbC0MAGQAADYACwAH32VCOiSp5yU4/befgxBxynmoyGy2cCBZ7LlhPNtyAQfArzc+N6se/4eclsyTcSxTs3uue8T12aVsg+lv5jdTMQxgnS177Hl61SVjM9gOW58TufBYwjvzZT8Q6itLvUgMiJQ6irDdGj1n6go/wAsPevTI8OWW72tIKq6ltOYEez1KhinspsNWO9NJMiy1L2HQo0GINd6fZd3jVp+xFljDxcKvmpiNlNrpfQs03uO8G609Dijm2LjdoFg7uA5OH17Lm1PIWOvcjyJC0DcSOXs6ab7+5cs49PFnY283E17Bpv32S4RVuklLyTYaN31J39Q+tcydjMp0zW8gArWhxN5bbO64HJxHwUx49XdXm57nj4x1QyX+4B9lj7fFazh/FGRUrcwtd7xoDqRY+PePYuBvxGXk+T+J/2q5wvjqSnpupsTaR0mfrHNd2mNbk05DLffmu/k8X138dxPE0Xc8/sph4pZyZIf2Vw89I0zjZrCf3sh+tFpOOu18/na2x/FOL3X5CznWsr5xPDJ2d3FY5RS/wAKGeKnHQQvF+btG+vwXIqbG56iT5hoji/Om7bvOzbD1e9aamyMAMkmYjezWtHs1PvXPLmxjth8bky9N+cSkPOPe2offVt7ZSdHDdzd2t7XghmulIHaj2aeyC70nWABLxfN9A7O55VlxxNET2nX8zdQ6ziuIXyOtcEGx5EWIXL7/wDT0f4d17/42Lqiax7bdn6iPMOybF1s1y0eiR6WbYEap+aW/wCMI12yR6XbexdqLjfN6J9EdpZKg4iaGNJkcScrrudc3a2wN+RA0HcpU/EEeXcbW38b+y+qt55/TM+Jl/a9zSfzrth9BjNjruw5bjcHWIauvdIWvOnWyn0h2SwG51bYZR2vzRezx2rjZcm46xkkB7JpGuBsQ2V7Q4HS9gbX8Vz6bE5SdZZD5yPPxK6Yckzm3Hk4bhdbfSs7XWuZZLb/AI05bWsTcAEsvsbZs24y6rO4nSNNw97j2SLSPzahp0PatmGmb6JNsvNcGEpJ1JPmbrQQSdgeSuWWmcePf6dJbM7wKj1E5IsNBz0spHVsOuzu/wD7IFTVEDW3nt7lw916vUZ6rGuijhqk1JuUjWL0z08mU3UrGcNEMrmeJI8jsgRwrc8TYL1zRI302i3mO5YwtIJBFiNClrEgtNJlPhzCmPbcXGyhRtutJwrwtLVOe1lg1rb3de2bkPWo1LpnZqcIDnkCwV1XULo3uY8EOaS1wO4I3Cgvguo6RWxsJV1h2CPfYhwb4lRo4LFWlLUlqxlb+OmGMvtf0PDDSO3MT5NA+JQsU4PjG0r9dfo209XigxYoQLApKjE7jVcZcrXpuPHpn62myHK3UffdPpKUDV2vgtVgXBz6sB7ndWw7G13O13A2A8Vez9HFOwdqSUnwewf4Vcs4zjxVlMMlmmf1UDbnc8gB3k8gtJJwDUlt3zsbfkGuf7yR8EKGmZh2Z0Ty4SFt8+UEZb21AFxqnVHFMrm+kPIarn7vT04zxn8rpXVnClRGPm5I3n9phPxWXr6SsuQY/WLFaKXiZ7Tr7U1nFIJ1Wp5T3Gc7jl1MtMf8vljNpc7bcjcf+UY8R6dkHzvlW0p8bifbMBa/Me1DxHAaaYXa1oPe3s/Ba8sd9xzuPJr+OTAVVe+T0jp3KNda9/BLb+mbKyoeFYQwkgXBsefxXXzxk6ee8WeV7YFrrKVBXG+p+pamtwqMX0Cz1bStGynnKl48sTJK/wAVElqSeaG+NIGLpJHO2mIrAlbGt9wPwS2WMyzgljtI2glt7HV9xy0sPX4LTnelwIMzS0809/R2JQCXNv8Anc/X3q0mwp0ZuNR71a4ZUdi3MKubMU3RiBvIPUFs8FwuOmjDIx5nmT3lKJk5siCi4y4QFUOsisJgLW2EgGwPc7uPqXJpmWJBFiDYg6EEHULvjHKg4k4BiqndY09VKfSIGZrz3uGmviPepY1MtOQBEa5TsdwSSklMcg13BF8rm8nNVNJVOHot9typqOktS+sUeZ5vr9/vohsqHnkPYftUzDo88rGv9AuGbS2nd69lOovd6ajA+KnGBrWA/NtDXaEN0FtD6k6ux6Z2zh7EuK4s0Q9WxoaOVtNO4BY2SeVpu1x/VOoPqK8+OMv49+XJlhNbWWK4k97S1+/uWb+UyRnsuI8Nx7Dop38p5j85oe86j3bL0zARcWPiF3xwkeLPkyy9o7cac7ST3DT1hGE7XeiR7fqUWWiUZ9KQt9OPa1ZdS4cQc3vVFHWvb4+f2qXDiAdpse4/UpcZW8eSxdNxt1tSldjRta/3+4VS5t/vqm5PuVn646ffUqavJ5qJJJdJ1jB9IerVMdVMG1z6vtSYSM3ktNyXS9UEWKYHYLoXCPR22SNs1SHWd2mRXy3byLzuL9wtotOdqj4Q4MdU2lk7MINr7Oktu1vcORPs126dGA0BrQAAAABoAALABFlY1jQ1oDWtFg0CwAGwAUR0irnR3y3CDC4Am3NQvlWiSKoWhaiREZIoLJUeNygsoSpjHKsjkUlkyCLxPw4yshyO0e3WN/5p7j+ieYXJK7hCriflMD3a6FjTI0+IIXaA9GY5RduW4J0aTy6zWhb3O7Tz+yNvWVpqfospm+lJK71tYPcCfetgHL2ZDdYviDgVjIS+nD3Pba7S4OLm/SNyL3trbnZc8qC38037rX+C7tmQ3UzCbljSe8taT7bKadJndar52kpL7qKIC09m/wB/ivoetwGnmPzkMbj3lgDv4hqqPE+i2lk1jzQu/RJkb/C439hCrO3Hoqj84esfYiOYCNNVua3oqlbfJNE7zD2H4EKmPAVUD2WA/qvZr7SFGtxk56S+yiPpFsDwhWE2+TS377ZR/EdPerqg6K5ngGWRkf6NuscO+9rC/rK0xXOWwutqT7SvCkK7DD0V049KWV3lkYPgVbU3BNHGNIGu8XkyH3m3uUNyOGxYW9xs1pJPIC59gVqzgaq3NPN/AfuF3Snp2RNyxtaxo2DQGj2BedIh5ObcJ9HL84kqm5I2m4iNi55G2e3ot8NyuiyVgCDUVOiq5XkkozRKmruVFdUIE77FRXzohplTmSqD1qIyRaVbw1CmRzKjbIpEc6gvGTqVDKqOOoUummN0F5GUcOUCKZEdUKKl9Yk6xQuuT2yIJjXIgKjsKO0oFBTXTp52UGR+qi6JO66dTxBuqRqSabUDvQ0dJVXK82VOMIshFtlUHD0hKjmRMfVABAaR6hyzKPNiQUZ1VdEPmlUOWqy3T3SKtrXFxsEQySovdRy9OMaCQqAAo8ZSLyqpDCjMSryCVCFZU7dF5eUWJIOiaHlIvKKMwqREvLyCUxGBXl5A4lVb36leXkCiQoBf2wlXlBOa8pkhXl5EqLO5VNXMV5eVRUSSm6PFIV5eVQR79EOA3JXl5AsrAobmLy8g/9k="/>
          <p:cNvSpPr>
            <a:spLocks noChangeAspect="1" noChangeArrowheads="1"/>
          </p:cNvSpPr>
          <p:nvPr/>
        </p:nvSpPr>
        <p:spPr bwMode="auto">
          <a:xfrm>
            <a:off x="80963" y="-728663"/>
            <a:ext cx="1266825" cy="14954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424" name="Picture 16" descr="http://www.sempretops.com/wp-content/uploads/sem-terra-2-450-por-33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3573016"/>
            <a:ext cx="1453555" cy="1721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51520" y="417984"/>
            <a:ext cx="8229600" cy="1066800"/>
          </a:xfrm>
        </p:spPr>
        <p:txBody>
          <a:bodyPr/>
          <a:lstStyle/>
          <a:p>
            <a:r>
              <a:rPr lang="pt-BR" dirty="0" smtClean="0"/>
              <a:t>Violência e suas faces...</a:t>
            </a:r>
            <a:endParaRPr lang="pt-BR" dirty="0"/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060848"/>
            <a:ext cx="4464496" cy="3749048"/>
          </a:xfrm>
        </p:spPr>
        <p:txBody>
          <a:bodyPr vert="horz">
            <a:normAutofit/>
          </a:bodyPr>
          <a:lstStyle/>
          <a:p>
            <a:pPr algn="just"/>
            <a:r>
              <a:rPr lang="pt-BR" sz="2000" u="sng" dirty="0" smtClean="0"/>
              <a:t>MORAL</a:t>
            </a:r>
          </a:p>
          <a:p>
            <a:pPr algn="just">
              <a:buFont typeface="Georgia"/>
              <a:buNone/>
            </a:pPr>
            <a:endParaRPr lang="pt-BR" sz="1500" u="sng" dirty="0" smtClean="0"/>
          </a:p>
          <a:p>
            <a:pPr algn="just">
              <a:buFont typeface="Georgia"/>
              <a:buNone/>
            </a:pPr>
            <a:r>
              <a:rPr lang="pt-BR" sz="1500" dirty="0" smtClean="0"/>
              <a:t>Artigo 7º :</a:t>
            </a:r>
          </a:p>
          <a:p>
            <a:pPr algn="just">
              <a:buFont typeface="Georgia"/>
              <a:buNone/>
            </a:pPr>
            <a:endParaRPr lang="pt-BR" sz="1500" dirty="0" smtClean="0"/>
          </a:p>
          <a:p>
            <a:r>
              <a:rPr lang="pt-BR" sz="1600" dirty="0" smtClean="0"/>
              <a:t>V - a violência moral, entendida como qualquer conduta que configure calúnia, difamação ou injúria.</a:t>
            </a:r>
            <a:endParaRPr lang="pt-BR" sz="1600" dirty="0"/>
          </a:p>
        </p:txBody>
      </p:sp>
      <p:pic>
        <p:nvPicPr>
          <p:cNvPr id="18434" name="Picture 2" descr="http://t2.gstatic.com/images?q=tbn:ANd9GcSkn4GNkJZRCiXVDU9ag3KZFUm1St841W7ItzckFaCkVcJtXi2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5738" y="3573016"/>
            <a:ext cx="1428750" cy="1524001"/>
          </a:xfrm>
          <a:prstGeom prst="rect">
            <a:avLst/>
          </a:prstGeom>
          <a:noFill/>
        </p:spPr>
      </p:pic>
      <p:pic>
        <p:nvPicPr>
          <p:cNvPr id="18436" name="Picture 4" descr="http://007blog.net/fotos/2010/12/Ass%C3%A9dio-moral-no-trabalho-Processo-e-informa%C3%A7%C3%B5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9554" y="1340768"/>
            <a:ext cx="2314575" cy="1905000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1619672" y="6413266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Lei Maria da Penha, nº 11.340, de 07 de agosto de 2006. </a:t>
            </a:r>
          </a:p>
          <a:p>
            <a:pPr algn="r"/>
            <a:r>
              <a:rPr lang="pt-BR" sz="1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Violência contra a mulher é CRIME- DENUNCIE LIGUE 180!</a:t>
            </a:r>
            <a:endParaRPr lang="pt-BR" sz="1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40" name="Picture 8" descr="http://t1.gstatic.com/images?q=tbn:ANd9GcRvwswei64vw7TRNAhIShf95l8fkqOiuN_ZudSeqCK1515aQC8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3501008"/>
            <a:ext cx="1800225" cy="2447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2.gstatic.com/images?q=tbn:ANd9GcSCSiIZhkLTJtoCcx4Q8fXUFbFnGU_19q4dQdbHiV4b50fQ01aqM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475358"/>
            <a:ext cx="1539729" cy="1817738"/>
          </a:xfrm>
          <a:prstGeom prst="rect">
            <a:avLst/>
          </a:prstGeom>
          <a:noFill/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79512" y="1340768"/>
            <a:ext cx="1800200" cy="1066800"/>
          </a:xfrm>
        </p:spPr>
        <p:txBody>
          <a:bodyPr>
            <a:normAutofit/>
          </a:bodyPr>
          <a:lstStyle/>
          <a:p>
            <a:r>
              <a:rPr lang="pt-BR" sz="2000" dirty="0" smtClean="0"/>
              <a:t>Onde Ocorre?</a:t>
            </a:r>
            <a:endParaRPr lang="pt-BR" sz="2000" dirty="0"/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35496" y="2047528"/>
            <a:ext cx="3672408" cy="3749048"/>
          </a:xfrm>
        </p:spPr>
        <p:txBody>
          <a:bodyPr vert="horz">
            <a:normAutofit/>
          </a:bodyPr>
          <a:lstStyle/>
          <a:p>
            <a:pPr algn="just"/>
            <a:r>
              <a:rPr lang="pt-BR" sz="1600" dirty="0" smtClean="0"/>
              <a:t>Unidade Doméstica- espaço de convívio permanente  de pessoas, (parentes, maridos, filhos, etc.)</a:t>
            </a:r>
          </a:p>
          <a:p>
            <a:pPr algn="just"/>
            <a:endParaRPr lang="pt-BR" sz="1600" dirty="0" smtClean="0"/>
          </a:p>
          <a:p>
            <a:pPr algn="just"/>
            <a:r>
              <a:rPr lang="pt-BR" sz="1600" dirty="0" smtClean="0"/>
              <a:t>Família-  comunidade formada por indivíduos que são ou se consideram aparentados.</a:t>
            </a:r>
          </a:p>
          <a:p>
            <a:pPr algn="just"/>
            <a:endParaRPr lang="pt-BR" sz="1600" dirty="0" smtClean="0"/>
          </a:p>
          <a:p>
            <a:pPr algn="just"/>
            <a:r>
              <a:rPr lang="pt-BR" sz="1600" dirty="0" smtClean="0"/>
              <a:t>Qualquer relação íntima de afeto-  na qual o agressor conviva ou tenha convivido com a ofendida, exemplo: namorados, companheiros, ex-companheiros).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5076056" y="1196752"/>
            <a:ext cx="2232248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Quem é a vítima</a:t>
            </a:r>
            <a:r>
              <a:rPr kumimoji="0" lang="pt-B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572000" y="1925216"/>
            <a:ext cx="4464496" cy="222386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acordo com a Lei Maria da Penha,  pode ser amparada</a:t>
            </a:r>
            <a:r>
              <a:rPr kumimoji="0" lang="pt-B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a mulher (criança, adolescente, jovem, idosa).</a:t>
            </a:r>
          </a:p>
          <a:p>
            <a:pPr marL="1280160" lvl="2" indent="-256032" algn="just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pt-BR" sz="1600" baseline="0" dirty="0" smtClean="0"/>
              <a:t>Entretanto vítima</a:t>
            </a:r>
            <a:r>
              <a:rPr lang="pt-BR" sz="1600" dirty="0" smtClean="0"/>
              <a:t>s do sexo masculino , são assistidos em qualquer Delegacia de Polícia, bem como ao Ministério Público, conforme versa o artigo 129,  </a:t>
            </a:r>
            <a:endParaRPr kumimoji="0" lang="pt-B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4355976" y="4077072"/>
            <a:ext cx="4788024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Quem é o autor da violência doméstica</a:t>
            </a:r>
            <a:r>
              <a:rPr kumimoji="0" lang="pt-B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4283968" y="4797152"/>
            <a:ext cx="4464496" cy="222386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Podem</a:t>
            </a:r>
            <a:r>
              <a:rPr kumimoji="0" lang="pt-B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ser enquadrados homens e mulheres, desde que seja caracterizada a relação doméstica e familiar. </a:t>
            </a:r>
            <a:endParaRPr kumimoji="0" lang="pt-B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51520" y="33265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DÚVIDAS</a:t>
            </a:r>
            <a:r>
              <a:rPr kumimoji="0" lang="pt-BR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...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619672" y="6485274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Lei Maria da Penha, nº 11.340, de 07 de agosto de 2006. </a:t>
            </a:r>
          </a:p>
          <a:p>
            <a:pPr algn="r"/>
            <a:r>
              <a:rPr lang="pt-BR" sz="1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Violência contra a mulher é CRIME- DENUNCIE LIGUE 180!</a:t>
            </a:r>
            <a:endParaRPr lang="pt-BR" sz="1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51520" y="417984"/>
            <a:ext cx="8229600" cy="1066800"/>
          </a:xfrm>
        </p:spPr>
        <p:txBody>
          <a:bodyPr/>
          <a:lstStyle/>
          <a:p>
            <a:r>
              <a:rPr lang="pt-BR" dirty="0" smtClean="0"/>
              <a:t>Violência e suas faces...</a:t>
            </a:r>
            <a:endParaRPr lang="pt-BR" dirty="0"/>
          </a:p>
        </p:txBody>
      </p:sp>
      <p:pic>
        <p:nvPicPr>
          <p:cNvPr id="6" name="Picture 2" descr="http://2.bp.blogspot.com/_SZ_iV-p3ULc/TKOvF7rB2VI/AAAAAAAAAAM/jPrbD4TWwVk/S760/livro_aberto_535x3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136904" cy="5328592"/>
          </a:xfrm>
          <a:prstGeom prst="rect">
            <a:avLst/>
          </a:prstGeom>
        </p:spPr>
      </p:pic>
      <p:sp>
        <p:nvSpPr>
          <p:cNvPr id="7" name="Espaço Reservado para Conteúdo 1"/>
          <p:cNvSpPr>
            <a:spLocks noGrp="1"/>
          </p:cNvSpPr>
          <p:nvPr>
            <p:ph idx="1"/>
          </p:nvPr>
        </p:nvSpPr>
        <p:spPr>
          <a:xfrm>
            <a:off x="467544" y="1786813"/>
            <a:ext cx="3888432" cy="4306483"/>
          </a:xfrm>
        </p:spPr>
        <p:txBody>
          <a:bodyPr vert="horz">
            <a:normAutofit fontScale="70000" lnSpcReduction="20000"/>
          </a:bodyPr>
          <a:lstStyle/>
          <a:p>
            <a:r>
              <a:rPr lang="pt-BR" sz="1400" dirty="0" smtClean="0"/>
              <a:t>É AGRESSIVO, E MAIS AGRESSIVO AINDA QUANDO ESTÁ BÊBADO OU DROGADO;</a:t>
            </a:r>
          </a:p>
          <a:p>
            <a:r>
              <a:rPr lang="pt-BR" sz="1400" dirty="0" smtClean="0"/>
              <a:t> USA AS CRIANÇAS PARA LHE AMEAÇAR, DIZENDO QUE VAI SUMIR COM ELAS CASO VOCÊ NÃO FAÇA O QUE ELE QUER;</a:t>
            </a:r>
          </a:p>
          <a:p>
            <a:r>
              <a:rPr lang="pt-BR" sz="1400" dirty="0" smtClean="0"/>
              <a:t> ACUSA-A DE INFIDELIDADE;</a:t>
            </a:r>
          </a:p>
          <a:p>
            <a:r>
              <a:rPr lang="pt-BR" sz="1400" dirty="0" smtClean="0"/>
              <a:t> AFASTA-A DOS AMIGOS E DA FAMÍLIA, CRIANDO UMA SITUAÇÃO DE ISOLAMENTO PARA VOCÊ;</a:t>
            </a:r>
          </a:p>
          <a:p>
            <a:r>
              <a:rPr lang="pt-BR" sz="1400" dirty="0" smtClean="0"/>
              <a:t> CRITICA-A INSISTENTEMENTE POR PEQUENAS COISAS;</a:t>
            </a:r>
          </a:p>
          <a:p>
            <a:r>
              <a:rPr lang="pt-BR" sz="1400" dirty="0" smtClean="0"/>
              <a:t>HUMILHA-A NA FRENTE DOS OUTROS, CHAMANDO-A DE BURRA, FEIA, GORDA, FLÁCIDA, ETC;</a:t>
            </a:r>
          </a:p>
          <a:p>
            <a:r>
              <a:rPr lang="pt-BR" sz="1400" dirty="0" smtClean="0"/>
              <a:t>CONTROLA AS FINANÇAS, PARA HUMILHÁ-LA OU CHANTAGEÁ-LA;</a:t>
            </a:r>
          </a:p>
          <a:p>
            <a:r>
              <a:rPr lang="pt-BR" sz="1400" dirty="0" smtClean="0"/>
              <a:t>DESTROI OBJETOS EM CASA, OU SEUS OBJETOS PESSOAIS;</a:t>
            </a:r>
          </a:p>
          <a:p>
            <a:r>
              <a:rPr lang="pt-BR" sz="1400" dirty="0" smtClean="0"/>
              <a:t>BATE-LHE E/OU USA DE OUTRO TIPO DE VIOLÊNCIA, PARA CONSEGUIR O QUE QUER;</a:t>
            </a:r>
          </a:p>
          <a:p>
            <a:r>
              <a:rPr lang="pt-BR" sz="1400" dirty="0" smtClean="0"/>
              <a:t> FAZ CHANTAGENS EMOCIONAIS, ECONÔMICAS E PSICOLÓGICAS;</a:t>
            </a:r>
          </a:p>
          <a:p>
            <a:r>
              <a:rPr lang="pt-BR" sz="1400" dirty="0" smtClean="0"/>
              <a:t>AMEAÇA BATER, COM ARMA DE FOGO OU BRANCA;</a:t>
            </a:r>
          </a:p>
          <a:p>
            <a:r>
              <a:rPr lang="pt-BR" sz="1400" dirty="0" smtClean="0"/>
              <a:t>OBRIGA-A A MANTER RELAÇÕES SEXUAIS CONTRA A SUA VONTADE;</a:t>
            </a:r>
          </a:p>
          <a:p>
            <a:r>
              <a:rPr lang="pt-BR" sz="1400" dirty="0" smtClean="0"/>
              <a:t>NA PRESENÇA DELE, VOCÊ SE SENTE COM IDÉIAS DESTRUTIVAS;</a:t>
            </a:r>
          </a:p>
          <a:p>
            <a:r>
              <a:rPr lang="pt-BR" sz="1400" dirty="0" smtClean="0"/>
              <a:t>VOCÊ SENTE MEDO, DORES DE CABEÇA, ANGÚSTIA, ANSIEDADE.</a:t>
            </a:r>
            <a:endParaRPr lang="pt-BR" sz="13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-612576" y="6423719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Lei Maria da Penha, nº 11.340, de 07 de agosto de 2006. </a:t>
            </a:r>
          </a:p>
          <a:p>
            <a:pPr algn="r"/>
            <a:r>
              <a:rPr lang="pt-BR" sz="12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Violência contra a mulher é CRIME- DENUNCIE LIGUE 180!</a:t>
            </a:r>
            <a:endParaRPr lang="pt-BR" sz="12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2" name="Picture 2" descr="http://www.cpimw.com.br/professor/figura/imagens/Professo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284984"/>
            <a:ext cx="1224136" cy="2537727"/>
          </a:xfrm>
          <a:prstGeom prst="rect">
            <a:avLst/>
          </a:prstGeom>
          <a:noFill/>
        </p:spPr>
      </p:pic>
      <p:sp>
        <p:nvSpPr>
          <p:cNvPr id="10" name="Texto explicativo em elipse 9"/>
          <p:cNvSpPr/>
          <p:nvPr/>
        </p:nvSpPr>
        <p:spPr>
          <a:xfrm>
            <a:off x="5364088" y="1700808"/>
            <a:ext cx="2880320" cy="1440160"/>
          </a:xfrm>
          <a:prstGeom prst="wedgeEllipseCallout">
            <a:avLst>
              <a:gd name="adj1" fmla="val -16669"/>
              <a:gd name="adj2" fmla="val 6562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>
                <a:solidFill>
                  <a:schemeClr val="tx1"/>
                </a:solidFill>
              </a:rPr>
              <a:t>Se você assinalou alguns desses itens, está na hora de pedir ajuda!</a:t>
            </a:r>
            <a:endParaRPr lang="pt-BR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51520" y="417984"/>
            <a:ext cx="8229600" cy="1066800"/>
          </a:xfrm>
        </p:spPr>
        <p:txBody>
          <a:bodyPr/>
          <a:lstStyle/>
          <a:p>
            <a:r>
              <a:rPr lang="pt-BR" dirty="0" smtClean="0"/>
              <a:t>Violência Doméstica...</a:t>
            </a:r>
            <a:endParaRPr lang="pt-BR" dirty="0"/>
          </a:p>
        </p:txBody>
      </p:sp>
      <p:pic>
        <p:nvPicPr>
          <p:cNvPr id="5" name="Picture 2" descr="http://2.bp.blogspot.com/_SZ_iV-p3ULc/TKOvF7rB2VI/AAAAAAAAAAM/jPrbD4TWwVk/S760/livro_aberto_535x39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136904" cy="5328592"/>
          </a:xfrm>
          <a:prstGeom prst="rect">
            <a:avLst/>
          </a:prstGeom>
        </p:spPr>
      </p:pic>
      <p:sp>
        <p:nvSpPr>
          <p:cNvPr id="7" name="Pergaminho horizontal 6"/>
          <p:cNvSpPr/>
          <p:nvPr/>
        </p:nvSpPr>
        <p:spPr>
          <a:xfrm>
            <a:off x="683568" y="1628800"/>
            <a:ext cx="3600400" cy="108012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Como denunciar?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1506" name="AutoShape 2" descr="data:image/jpg;base64,/9j/4AAQSkZJRgABAQAAAQABAAD/2wBDAAkGBwgHBgkIBwgKCgkLDRYPDQwMDRsUFRAWIB0iIiAdHx8kKDQsJCYxJx8fLT0tMTU3Ojo6Iys/RD84QzQ5Ojf/2wBDAQoKCg0MDRoPDxo3JR8lNzc3Nzc3Nzc3Nzc3Nzc3Nzc3Nzc3Nzc3Nzc3Nzc3Nzc3Nzc3Nzc3Nzc3Nzc3Nzc3Nzf/wAARCACWAIIDASIAAhEBAxEB/8QAHAAAAgIDAQEAAAAAAAAAAAAAAAcFBgEECAMC/8QAPhAAAQMDAgQEBAQEBQIHAAAAAQIDBAAFEQYhBxIxQRMiUWEUMnGBQlKRoRUjYrEIFkNy0RfBMzSSlKLS8P/EABQBAQAAAAAAAAAAAAAAAAAAAAD/xAAUEQEAAAAAAAAAAAAAAAAAAAAA/9oADAMBAAIRAxEAPwB40UZooCiiigKwTis1UeKeop2mNIv3G2NIXI8RLQWvcNc23PjuRtgep+xDc1ZrSx6Ujhy7y+VxaSW47Y5nHPoOw9zge9UlWuNbapb5tF6YVGiK+WdcCPMM7FIJCf05q9OHvDy3PW6Fqe9LcvN1mMIlJMxRKGypPMBjfJ3G5z02Ar7tvFb4C/v2PWlsTZ5CFkIfQoqaCfw52zg7YUNj6Cg1hw41pem/E1Hrh9pxQBLMQKKB9gUD9q8nODt5bSFxNcTw8kgpKkLAH6OUx73dZFugt3CJFM6Kg8z6WDzOBvHzoHRWO47jONxgyECZHuENmZEeS7HfQHG3E9FJIyDQJ9686+4bchviUX+yc2PiUqUVtjPdRGRt+bI7ZpkaT1jZdVw/HtMnmWkZcjuDldb+qf8AuMj3qeW2hxCkLSFJUMFJGQRSi1zwpXGfF90EpcK4Mq5/hWV8gPu2fwn+nofbuDeBzWaVPDDiibu4bJqhaI13QopQ6tIbS8c45SNglY9O/wBdqa1AUUUUBRRRQJ5rUOsuIN4nNaRmsWizQnC0ZLiQpbis7dicnGcDAA6k1LaY1JfLJq1jR+sJUafIkteLDmx9lHHN5XBgYJCTg4+5zswI8CJBS8YMSPHU8suOeE2EeIs9VKwNz70rOEkU3fVmoL9qBzxL/HkmOI6x/wCWR6pHptyj0AP5qBu5pZOcarDGv0i2zYkxpph9bKpSeVxHlURzYBzg47ZpnVCO6R006pSnNPWlSlklSjCbySepzy0G7abvAvEREu1y2ZUdfRxpfMPofQ+xqvcWovxfDq+NhfJysB3OM/ItK8fflx969I+gNPwJaZdnjv2uSkAc8KQtGQM7FOSlQ+oNTcu3ibaZFumuqfbfZUy4tSQCoEYJOMDPfYCgj9MyIdu0JbJKHVrhx7Y0sLCSVFCWwc4AyTgdMVDNHRnFG3OqDTczwDyFSkFt9nO4IPzAH9Dv718cIn3GdNu2CcQLhZpK4z7ZOcJySg+6SDsfalnqK0XDhdxCi3e1JUbVLe8gHy8ij52VbYGOqfYA9QaCyWybL4WasYsFxlSJOmbgB8E+8oZjKzv26ZO4GBghXqKt9nQdO64fsrADdqucdUyG3nysvJUA6hA7A8wXgbAk9OlanG60JumgJbwTzOwVpkoI6gA8qv8A4qP6UsL1xRcdjaXftLalXm3x1offdBKSpaeQpx+LPKF/XHXeg6PoO4pGWPiDxK+JZfm6akToKiOdLcBbaiM7lKh3+uRTZ0zqe16lhqftzx8RtXI/HdHK6wvulaTuDnb0PagqXE3hjE1S0qfaw1EvKdy5jCZHsvHf0V+vtFcL+IMtE8aS1iHGbqyrwWHnurpHRCz+b0V+L64JbexqkcUNDt6rtJfhoS3eYo5ojw8pVjfkJ9D2PY7+tBdwc1ml3wf1jK1DbJFtvKz/ABe2r5HeYYU4joFEfmBBB+3rTEoCiiigwRmqzdbFc3NV2662ifHhxknFxa+HTzykj5Rz4yeuME4GxG9WYnFRg1FZl3Y2hFyiquIBJjB0FYwMnI7bb0EpRSI1rxulImvQ9KsMhlBUj4x9POVkHGUDOMehOc+gqqscZtaNuha50Z1I6oXFRg/oAf3oHvrvST2q48dpi9zbX4XMF/DqPK8lWNlJ5gDjH7mvnQmnLNpxqRCgTvjrg3gTHnXwt0E5IBTk8g9B7d6oVu4wzdRRI1otcBiLqCYrwkvvvBMdsn8QzuT6J9cdeh3blaf+lWkZE+1NP3K/XFaY7s9e5C1ZIITucZ6DclWMmgkuIECfprULGurEyp5LaAzdoqB/4rH5/qNvphJ6A1b4zlj1pp9t3kYuFtkgK5HE5GQehHZQP6Vp6FZlRtEWxm+IcEpTOJCZHmUVLUdlZ7nmGQfWoROj75pee6/oOXDTAlL537ZcOYtIVv5m1J3T2GP77YCw6+aYOhb426fDaEB0bHGMJOP3AqscHtI2OJpe13pEFtdykNeIuQ751JJJ+XOyftX3fNNa01ay7AvVztlrtbpT4jEFC3XHEgg4K1Y9D/wavNmtkWzWuNbYKCiNGbDbaSok4HqaDb5RVI1bpB9U/wDzLpJSYmoWd1A7Nzk7ZbcHTcDY7dvYi8Vg9DQVvROr4erLcp1hJYmsHklw3D52FjYg+oyDg/2IIqZn3KFbm0uXCZGioUrlSp91LYUfQEnrSQ4uX97SXEFE3TKxEuD0ECYvkSpLmVHlyCMZwkb/AEqjPStVcSb7GjPrXOlBBS2gANttJ6lRAACR0yep2HoKBp6/VH0zqS0cQbE607Fku/D3DwF86HknI5sg4Jwkj6pT703IshuUw2+wtLjTqQtC09FJIyCKpsrRKF8L/wDK58NTzUMBC0A48cefmGd915/U1qcDrwbpoZiO4ol63OKjLBO+B5k/sQPtQMKiiig+H+bwV8meblPLj1pP8Hp9judnct8xMRvUza5CVOvJHju+JnmWFHdR3wQD296bsx9EWK7IcOENIK1H0AGT/alZwv0pEuPDyTL8NLM+7rddRKABWyQshspVjI5VJzt3oEBdIL9suEmBKTyvxnVNOD+pJwf7VqU/NfcKZt2tTd3ZfRI1GllPxqWxyty1JGCpI7Kxj0Bx0BNIydAl2+SuNPjPRn0fM08goUPsaDxacW0tK21qQtJCkqScEEdwa6v4X6iOqtHRJcsc8lk+C+Vb8ziMeb7jlV9a5dtNkud4eS1a4EmUorCP5TZUAT0yeg+9dPcKdLSdKaSRCuCEpmvOqefSghQSTgBOR1wAPvmgj7LqFOtOITrUE89msKCsOJPlfkq8gV06JHiY/X0wxMCqzpawab0k1IZs7jbXjuc7viSQpRIGMbnbG9WVKwoAp3B3BHQ0GcCs0ZooCobVWpLfpe0PXK5u8radkNp3W6vslI7k/t1NeWr9V2vSdsM66ukAnlaaRut5Xokf3PQUotO2e88WtSJv+ogpiwxl4ZjjPKsA7to9Rt5l9+g/pD00DpSbr2fetU6maKWpzLjMQqTtzKHLzJHohIwD3P0NMbhbJlL0wLbdFZuFpeXBkDJO6D5T7goKcHvVuZabYaQ0yhKG0JCUISAAkDYAAdBVFtMn+G8W73bnE8qLpBZmtEqzzKR/LVt22B/9PvQXz6UpNEk6d4waksRCkx7in4tgHJyfn/ste/8ATTcpY8QWUWviNoy/J2Lr5gukdwrZPf8ArV+1AzcmigZxRQaN/bW7Y7i22kqWuK6lKR1JKDgVRuAkxMnQDLHMSuJJdaUCc4yecY9PmpjLAKSCMg9R61z5Ai674cagukOwWZ+4QZDmWz8K460pOTyqBT8qsHB37fSg6EyOlVzVGsNN6cSReZzCHwjmTHA53SOw5R0z2zgUsLieMGpnix8Oq0sFOFBlaWE9PzZKyfoa0LbwJvUlSHLtdorHMrLqWwp1ePqcAmgj9a8YbneWVwrC0q0wlfMtCv5zg/3D5ftv70t0XCaiQJCJchL4Vzh0OqCub1znOfen2/wIsot7yI1xmmcWyGnHSnkC+xKQM47de9Ia6W+Ta58iDOaUzJjuFtxtXYj+/wBaDVySd+p9anbLbNUOIROskK8KQCUokQ2ncehAUkVA0zuB+s1WK+ps81zFuuLgSM9Gnjsk/Q7A/b0oPuKeMDX8xr+PnnT/AKvm2+is4NTUa5ca3UkIjPeTAJdjR0E/qBnpT3AGOlGBQIWycNdV6q1IJvEByQmMzhSgt5KlO7/IgJOED1xj265D0iRo8GK1GitIZYZQENtoThKEjoAK1L5e7Zp+Aqdd5jUaOn8Szuo+iR1UfYUr1at15rl91Oi4CbZaSSlM+UkBSvfJyM+yQSPWgcOR60t4cGc/xxlzpLEpuIxa+SM44j+W5ugEJPTqtRx1zmqbqFXFbRLAuEm7mfE/1VtpD6G9/wAYUkFI9x+tMnhnrZjWdmDqylu5RwEy2RsOY9FJGflP7biguVLzjpGWvQxmNc3iwJjMlBSAQCCU757ef9cUw6qPFnwhw7vnj45fh9s/m5k8v74oLFbZrM+3RZiFp5ZDKHU+YHZQB7fWiudrVxUdt9rhwuWcfh2ENZS4kDypA226bUUHStYwKzRQFFFFAUn+P2kUTLUjUcNkmVEwiUUjPOz0BP8AtJ6+hOemzgqK1XFRN0zdozpSEOw3UkqGQPId/t1oOMj1r6ZcU04lxtRStJBSR2I6Gvk9aBntQdn6buYvFgt1yCSn4qOh3lPUEpBNSZqG0dGEPStnjBCm/DhMgoVnKTyDIOfepg9DQJXTbH/UTW1+u18hpkIswDEK1vEhvmJXjnOPVBzkHc+gArcs/FmXB1G3ZtW2JuyR1K8NC8qSGcEgZyMFO2OYYHfpXhwjlcnE3WsMqUA7IdcCc7HlfUM/Xz/3pg3prTGrhM07OeiypLIw4yFgPMH8ye4PuPvtQWBKm5DQWgpW2tOQQchQP9xSl1Vox/RN6b1joxlXgMkmfb2+haJysoH5cdvw4BHTb50tOncOtZo0jeJ7kiyzk5tjzv8ApqJwEk9snykDbJB2BNN9aQpHKUgg9QaDXtc+PdLdGnw3PEjyG0uNq9UkZFU/ja+lnhvdEqBPiqabGOx8RJ/7Va7JaIdkhGHbmizG8RbiWgcpRzHmISOwyTt2zS+44Lcnx9P6dZc5TdbkhK8E55RgfplYPTsPSgq1l4Lsz7PAmPPPockRm3Vp8TGCpIJGOT3op6tNpaaQ22OVCEhKQBgACig9KKKKAooooCqHxd1bB0/paZCdcCp9wYWywwNzhQ5SsjskZP1O30s2qb5H05Ypl2l5LUZHNyDqtROEpHpkkDNIHSlkuXFjWUq53tbqbegkvrbVsgb8jKM5x/xknc7gsSN694rhjSGnw2lzw1pXyrB5VYOcHB6bV1xA0NpaDERHYsNvUhA2U6wlxR9ypQJJ+tTbEKKxEERmOy3FCeUMoQAgD05emKBX6C4yQry8iDqJtm3S17NvJJ8Fw+m/yHr1OPemuDkZpd8QuF9pv1pfds8CNCuyPO0tpIQl090qA239ex+9QPBfW0kvHR9/S43Mi5RFLiSFYTnmbV7pxt7AjsMh8cS7Y/o3WUHXdqbPwy3Uonto7k7En2Unb/cAeprHFezvvG3cQtJuhTjKG1urZG60fgc99jyqHpjsDTbu9tjXe2SbdNb8SPJbLbic42Pp70p9IXp7hpendJaqecFscc57ZPUPIEk7538qSSM/lOc7HNBJcZoH8Y4eMXn4dbE2EWpIStOHGgvlCkn0xkE9McvtV80ndf41pu2XI/NJjIcX/uI83Yd814ayjG6aRusWKyZTkiGtDTaFAc6iPLgkgdcHrUPosNaL4d29vUTyIKorKlv+KoZQSsnG2c/MBtnNBc1qCASogADJJNJpFwc1lxtiLg5kWqxhQLyD5ArlOVcw9V4A9QmtO7an1DxTua7HpRp6DYgQmVLWkgqSevOQdgeyBue/s09FaSt2j7QmBb0cyleZ+QoDneX6n29B2H3NBP8A/wC60VmigKKKKAoorB3oEz/iNu60QrVZWTvIcU+4B1IT5Uj9VH9Kv/DnTKNK6ViW8pHxKh4slXq6rr+mw+1KbjtFucPWsG8uRVSbc0yz4ZWySyFJWSW1npud+2Qcds0zdAcRLTrBgNNn4W5pTl2Is77YypB/Enf6+ooLpRQN6KAIz1pB8dITmntX2nUtqR4Dro5lOIGAXmyCCfcpIG/UDvvT5dWlttS3FBKEjKlHoB6mkRBhS+MGs3p80ra03bllttKSElQO4SPdXUnsMD0oHZY7i3d7RCuLOPDlMIeSAc45gDj7dPtWnqjS9o1TAMS8RQ8kZLbg2caJ7pV1HQex7g1Kx2G4zLbLCEttNpCUISMBIGwA+1etAkJ3DviFZkGLpjUrrttbOGGfi1MqQkknHL8u3sd/SvSxcE5UqaJes7wqXjH8qO6tZX7FxQzjp0H3FOuig0bRabfZ4SIdriMxI6DkNtJwM+p9T7net6iigKKKKAooooCiivlxaW0KWtQShIypSjgAetBh1pt5CkOoStChhSVDII9CKU2v+FTIR/G9FNfA3SMvxRHaVhLhG+UD8KvQDY9KYX+btN99QWn/AN81/wDat8XCEpIIlx8EbHxU7/vQQPDrVberdOMTSUJmN/ypbKfwODrt6Ebj647GrTSetL8LTPHCTCgyWjCvkfxFttnKW3jlQG3fKVEezlOGgpvF26LtXD+6usqKXXUJjpIO451BJ/YmtjhnZGLDom1xW+UrcaEh1YHzrWOYn7AgfQCqp/iGZlPaTgiOhTjfxw8RKU5OeRfKf71W3eKGvLhCSLJpdTLYRyeM3CeewrGNtuUY64IP3oHxmjNcyvcVOIFukgT5HIpteFNSICEZI7Hyg/oQavPDLijqDVGoG7XNtcZ5pSVLckRgpHgJHdQJIIzt2OSKBxUUUUBRRRQFFFFAUUUUBWlebaxd7VLt0tOWJTSml+wIxke460UUHMEPhvdZmrJWnW5cIPxinndUpXKQRkEeXOcdqYMLgFF8AfHX50v/AIvAjpCR7DJJP1oooJrTfBm12O8xbmm7z3XoriXGkpShAyD0OxyD07U0BRRQZxWMUUUGpdLZCu0F2FcYzcmM6MLbcGQf+D7iorSOjrPpFl9qzsKR46+ZxbiudZwNhn0G+3vRRQWGiiigKKKKAooooP/Z"/>
          <p:cNvSpPr>
            <a:spLocks noChangeAspect="1" noChangeArrowheads="1"/>
          </p:cNvSpPr>
          <p:nvPr/>
        </p:nvSpPr>
        <p:spPr bwMode="auto">
          <a:xfrm>
            <a:off x="80963" y="-584200"/>
            <a:ext cx="1038225" cy="12001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508" name="AutoShape 4" descr="data:image/jpg;base64,/9j/4AAQSkZJRgABAQAAAQABAAD/2wBDAAkGBwgHBgkIBwgKCgkLDRYPDQwMDRsUFRAWIB0iIiAdHx8kKDQsJCYxJx8fLT0tMTU3Ojo6Iys/RD84QzQ5Ojf/2wBDAQoKCg0MDRoPDxo3JR8lNzc3Nzc3Nzc3Nzc3Nzc3Nzc3Nzc3Nzc3Nzc3Nzc3Nzc3Nzc3Nzc3Nzc3Nzc3Nzc3Nzf/wAARCACWAIIDASIAAhEBAxEB/8QAHAAAAgIDAQEAAAAAAAAAAAAAAAcFBgEECAMC/8QAPhAAAQMDAgQEBAQEBQIHAAAAAQIDBAAFEQYhBxIxQRMiUWEUMnGBQlKRoRUjYrEIFkNy0RfBMzSSlKLS8P/EABQBAQAAAAAAAAAAAAAAAAAAAAD/xAAUEQEAAAAAAAAAAAAAAAAAAAAA/9oADAMBAAIRAxEAPwB40UZooCiiigKwTis1UeKeop2mNIv3G2NIXI8RLQWvcNc23PjuRtgep+xDc1ZrSx6Ujhy7y+VxaSW47Y5nHPoOw9zge9UlWuNbapb5tF6YVGiK+WdcCPMM7FIJCf05q9OHvDy3PW6Fqe9LcvN1mMIlJMxRKGypPMBjfJ3G5z02Ar7tvFb4C/v2PWlsTZ5CFkIfQoqaCfw52zg7YUNj6Cg1hw41pem/E1Hrh9pxQBLMQKKB9gUD9q8nODt5bSFxNcTw8kgpKkLAH6OUx73dZFugt3CJFM6Kg8z6WDzOBvHzoHRWO47jONxgyECZHuENmZEeS7HfQHG3E9FJIyDQJ9686+4bchviUX+yc2PiUqUVtjPdRGRt+bI7ZpkaT1jZdVw/HtMnmWkZcjuDldb+qf8AuMj3qeW2hxCkLSFJUMFJGQRSi1zwpXGfF90EpcK4Mq5/hWV8gPu2fwn+nofbuDeBzWaVPDDiibu4bJqhaI13QopQ6tIbS8c45SNglY9O/wBdqa1AUUUUBRRRQJ5rUOsuIN4nNaRmsWizQnC0ZLiQpbis7dicnGcDAA6k1LaY1JfLJq1jR+sJUafIkteLDmx9lHHN5XBgYJCTg4+5zswI8CJBS8YMSPHU8suOeE2EeIs9VKwNz70rOEkU3fVmoL9qBzxL/HkmOI6x/wCWR6pHptyj0AP5qBu5pZOcarDGv0i2zYkxpph9bKpSeVxHlURzYBzg47ZpnVCO6R006pSnNPWlSlklSjCbySepzy0G7abvAvEREu1y2ZUdfRxpfMPofQ+xqvcWovxfDq+NhfJysB3OM/ItK8fflx969I+gNPwJaZdnjv2uSkAc8KQtGQM7FOSlQ+oNTcu3ibaZFumuqfbfZUy4tSQCoEYJOMDPfYCgj9MyIdu0JbJKHVrhx7Y0sLCSVFCWwc4AyTgdMVDNHRnFG3OqDTczwDyFSkFt9nO4IPzAH9Dv718cIn3GdNu2CcQLhZpK4z7ZOcJySg+6SDsfalnqK0XDhdxCi3e1JUbVLe8gHy8ij52VbYGOqfYA9QaCyWybL4WasYsFxlSJOmbgB8E+8oZjKzv26ZO4GBghXqKt9nQdO64fsrADdqucdUyG3nysvJUA6hA7A8wXgbAk9OlanG60JumgJbwTzOwVpkoI6gA8qv8A4qP6UsL1xRcdjaXftLalXm3x1offdBKSpaeQpx+LPKF/XHXeg6PoO4pGWPiDxK+JZfm6akToKiOdLcBbaiM7lKh3+uRTZ0zqe16lhqftzx8RtXI/HdHK6wvulaTuDnb0PagqXE3hjE1S0qfaw1EvKdy5jCZHsvHf0V+vtFcL+IMtE8aS1iHGbqyrwWHnurpHRCz+b0V+L64JbexqkcUNDt6rtJfhoS3eYo5ojw8pVjfkJ9D2PY7+tBdwc1ml3wf1jK1DbJFtvKz/ABe2r5HeYYU4joFEfmBBB+3rTEoCiiigwRmqzdbFc3NV2662ifHhxknFxa+HTzykj5Rz4yeuME4GxG9WYnFRg1FZl3Y2hFyiquIBJjB0FYwMnI7bb0EpRSI1rxulImvQ9KsMhlBUj4x9POVkHGUDOMehOc+gqqscZtaNuha50Z1I6oXFRg/oAf3oHvrvST2q48dpi9zbX4XMF/DqPK8lWNlJ5gDjH7mvnQmnLNpxqRCgTvjrg3gTHnXwt0E5IBTk8g9B7d6oVu4wzdRRI1otcBiLqCYrwkvvvBMdsn8QzuT6J9cdeh3blaf+lWkZE+1NP3K/XFaY7s9e5C1ZIITucZ6DclWMmgkuIECfprULGurEyp5LaAzdoqB/4rH5/qNvphJ6A1b4zlj1pp9t3kYuFtkgK5HE5GQehHZQP6Vp6FZlRtEWxm+IcEpTOJCZHmUVLUdlZ7nmGQfWoROj75pee6/oOXDTAlL537ZcOYtIVv5m1J3T2GP77YCw6+aYOhb426fDaEB0bHGMJOP3AqscHtI2OJpe13pEFtdykNeIuQ751JJJ+XOyftX3fNNa01ay7AvVztlrtbpT4jEFC3XHEgg4K1Y9D/wavNmtkWzWuNbYKCiNGbDbaSok4HqaDb5RVI1bpB9U/wDzLpJSYmoWd1A7Nzk7ZbcHTcDY7dvYi8Vg9DQVvROr4erLcp1hJYmsHklw3D52FjYg+oyDg/2IIqZn3KFbm0uXCZGioUrlSp91LYUfQEnrSQ4uX97SXEFE3TKxEuD0ECYvkSpLmVHlyCMZwkb/AEqjPStVcSb7GjPrXOlBBS2gANttJ6lRAACR0yep2HoKBp6/VH0zqS0cQbE607Fku/D3DwF86HknI5sg4Jwkj6pT703IshuUw2+wtLjTqQtC09FJIyCKpsrRKF8L/wDK58NTzUMBC0A48cefmGd915/U1qcDrwbpoZiO4ol63OKjLBO+B5k/sQPtQMKiiig+H+bwV8meblPLj1pP8Hp9judnct8xMRvUza5CVOvJHju+JnmWFHdR3wQD296bsx9EWK7IcOENIK1H0AGT/alZwv0pEuPDyTL8NLM+7rddRKABWyQshspVjI5VJzt3oEBdIL9suEmBKTyvxnVNOD+pJwf7VqU/NfcKZt2tTd3ZfRI1GllPxqWxyty1JGCpI7Kxj0Bx0BNIydAl2+SuNPjPRn0fM08goUPsaDxacW0tK21qQtJCkqScEEdwa6v4X6iOqtHRJcsc8lk+C+Vb8ziMeb7jlV9a5dtNkud4eS1a4EmUorCP5TZUAT0yeg+9dPcKdLSdKaSRCuCEpmvOqefSghQSTgBOR1wAPvmgj7LqFOtOITrUE89msKCsOJPlfkq8gV06JHiY/X0wxMCqzpawab0k1IZs7jbXjuc7viSQpRIGMbnbG9WVKwoAp3B3BHQ0GcCs0ZooCobVWpLfpe0PXK5u8radkNp3W6vslI7k/t1NeWr9V2vSdsM66ukAnlaaRut5Xokf3PQUotO2e88WtSJv+ogpiwxl4ZjjPKsA7to9Rt5l9+g/pD00DpSbr2fetU6maKWpzLjMQqTtzKHLzJHohIwD3P0NMbhbJlL0wLbdFZuFpeXBkDJO6D5T7goKcHvVuZabYaQ0yhKG0JCUISAAkDYAAdBVFtMn+G8W73bnE8qLpBZmtEqzzKR/LVt22B/9PvQXz6UpNEk6d4waksRCkx7in4tgHJyfn/ste/8ATTcpY8QWUWviNoy/J2Lr5gukdwrZPf8ArV+1AzcmigZxRQaN/bW7Y7i22kqWuK6lKR1JKDgVRuAkxMnQDLHMSuJJdaUCc4yecY9PmpjLAKSCMg9R61z5Ai674cagukOwWZ+4QZDmWz8K460pOTyqBT8qsHB37fSg6EyOlVzVGsNN6cSReZzCHwjmTHA53SOw5R0z2zgUsLieMGpnix8Oq0sFOFBlaWE9PzZKyfoa0LbwJvUlSHLtdorHMrLqWwp1ePqcAmgj9a8YbneWVwrC0q0wlfMtCv5zg/3D5ftv70t0XCaiQJCJchL4Vzh0OqCub1znOfen2/wIsot7yI1xmmcWyGnHSnkC+xKQM47de9Ia6W+Ta58iDOaUzJjuFtxtXYj+/wBaDVySd+p9anbLbNUOIROskK8KQCUokQ2ncehAUkVA0zuB+s1WK+ps81zFuuLgSM9Gnjsk/Q7A/b0oPuKeMDX8xr+PnnT/AKvm2+is4NTUa5ca3UkIjPeTAJdjR0E/qBnpT3AGOlGBQIWycNdV6q1IJvEByQmMzhSgt5KlO7/IgJOED1xj265D0iRo8GK1GitIZYZQENtoThKEjoAK1L5e7Zp+Aqdd5jUaOn8Szuo+iR1UfYUr1at15rl91Oi4CbZaSSlM+UkBSvfJyM+yQSPWgcOR60t4cGc/xxlzpLEpuIxa+SM44j+W5ugEJPTqtRx1zmqbqFXFbRLAuEm7mfE/1VtpD6G9/wAYUkFI9x+tMnhnrZjWdmDqylu5RwEy2RsOY9FJGflP7biguVLzjpGWvQxmNc3iwJjMlBSAQCCU757ef9cUw6qPFnwhw7vnj45fh9s/m5k8v74oLFbZrM+3RZiFp5ZDKHU+YHZQB7fWiudrVxUdt9rhwuWcfh2ENZS4kDypA226bUUHStYwKzRQFFFFAUn+P2kUTLUjUcNkmVEwiUUjPOz0BP8AtJ6+hOemzgqK1XFRN0zdozpSEOw3UkqGQPId/t1oOMj1r6ZcU04lxtRStJBSR2I6Gvk9aBntQdn6buYvFgt1yCSn4qOh3lPUEpBNSZqG0dGEPStnjBCm/DhMgoVnKTyDIOfepg9DQJXTbH/UTW1+u18hpkIswDEK1vEhvmJXjnOPVBzkHc+gArcs/FmXB1G3ZtW2JuyR1K8NC8qSGcEgZyMFO2OYYHfpXhwjlcnE3WsMqUA7IdcCc7HlfUM/Xz/3pg3prTGrhM07OeiypLIw4yFgPMH8ye4PuPvtQWBKm5DQWgpW2tOQQchQP9xSl1Vox/RN6b1joxlXgMkmfb2+haJysoH5cdvw4BHTb50tOncOtZo0jeJ7kiyzk5tjzv8ApqJwEk9snykDbJB2BNN9aQpHKUgg9QaDXtc+PdLdGnw3PEjyG0uNq9UkZFU/ja+lnhvdEqBPiqabGOx8RJ/7Va7JaIdkhGHbmizG8RbiWgcpRzHmISOwyTt2zS+44Lcnx9P6dZc5TdbkhK8E55RgfplYPTsPSgq1l4Lsz7PAmPPPockRm3Vp8TGCpIJGOT3op6tNpaaQ22OVCEhKQBgACig9KKKKAooooCqHxd1bB0/paZCdcCp9wYWywwNzhQ5SsjskZP1O30s2qb5H05Ypl2l5LUZHNyDqtROEpHpkkDNIHSlkuXFjWUq53tbqbegkvrbVsgb8jKM5x/xknc7gsSN694rhjSGnw2lzw1pXyrB5VYOcHB6bV1xA0NpaDERHYsNvUhA2U6wlxR9ypQJJ+tTbEKKxEERmOy3FCeUMoQAgD05emKBX6C4yQry8iDqJtm3S17NvJJ8Fw+m/yHr1OPemuDkZpd8QuF9pv1pfds8CNCuyPO0tpIQl090qA239ex+9QPBfW0kvHR9/S43Mi5RFLiSFYTnmbV7pxt7AjsMh8cS7Y/o3WUHXdqbPwy3Uonto7k7En2Unb/cAeprHFezvvG3cQtJuhTjKG1urZG60fgc99jyqHpjsDTbu9tjXe2SbdNb8SPJbLbic42Pp70p9IXp7hpendJaqecFscc57ZPUPIEk7538qSSM/lOc7HNBJcZoH8Y4eMXn4dbE2EWpIStOHGgvlCkn0xkE9McvtV80ndf41pu2XI/NJjIcX/uI83Yd814ayjG6aRusWKyZTkiGtDTaFAc6iPLgkgdcHrUPosNaL4d29vUTyIKorKlv+KoZQSsnG2c/MBtnNBc1qCASogADJJNJpFwc1lxtiLg5kWqxhQLyD5ArlOVcw9V4A9QmtO7an1DxTua7HpRp6DYgQmVLWkgqSevOQdgeyBue/s09FaSt2j7QmBb0cyleZ+QoDneX6n29B2H3NBP8A/wC60VmigKKKKAoorB3oEz/iNu60QrVZWTvIcU+4B1IT5Uj9VH9Kv/DnTKNK6ViW8pHxKh4slXq6rr+mw+1KbjtFucPWsG8uRVSbc0yz4ZWySyFJWSW1npud+2Qcds0zdAcRLTrBgNNn4W5pTl2Is77YypB/Enf6+ooLpRQN6KAIz1pB8dITmntX2nUtqR4Dro5lOIGAXmyCCfcpIG/UDvvT5dWlttS3FBKEjKlHoB6mkRBhS+MGs3p80ra03bllttKSElQO4SPdXUnsMD0oHZY7i3d7RCuLOPDlMIeSAc45gDj7dPtWnqjS9o1TAMS8RQ8kZLbg2caJ7pV1HQex7g1Kx2G4zLbLCEttNpCUISMBIGwA+1etAkJ3DviFZkGLpjUrrttbOGGfi1MqQkknHL8u3sd/SvSxcE5UqaJes7wqXjH8qO6tZX7FxQzjp0H3FOuig0bRabfZ4SIdriMxI6DkNtJwM+p9T7net6iigKKKKAooooCiivlxaW0KWtQShIypSjgAetBh1pt5CkOoStChhSVDII9CKU2v+FTIR/G9FNfA3SMvxRHaVhLhG+UD8KvQDY9KYX+btN99QWn/AN81/wDat8XCEpIIlx8EbHxU7/vQQPDrVberdOMTSUJmN/ypbKfwODrt6Ebj647GrTSetL8LTPHCTCgyWjCvkfxFttnKW3jlQG3fKVEezlOGgpvF26LtXD+6usqKXXUJjpIO451BJ/YmtjhnZGLDom1xW+UrcaEh1YHzrWOYn7AgfQCqp/iGZlPaTgiOhTjfxw8RKU5OeRfKf71W3eKGvLhCSLJpdTLYRyeM3CeewrGNtuUY64IP3oHxmjNcyvcVOIFukgT5HIpteFNSICEZI7Hyg/oQavPDLijqDVGoG7XNtcZ5pSVLckRgpHgJHdQJIIzt2OSKBxUUUUBRRRQFFFFAUUUUBWlebaxd7VLt0tOWJTSml+wIxke460UUHMEPhvdZmrJWnW5cIPxinndUpXKQRkEeXOcdqYMLgFF8AfHX50v/AIvAjpCR7DJJP1oooJrTfBm12O8xbmm7z3XoriXGkpShAyD0OxyD07U0BRRQZxWMUUUGpdLZCu0F2FcYzcmM6MLbcGQf+D7iorSOjrPpFl9qzsKR46+ZxbiudZwNhn0G+3vRRQWGiiigKKKKAooooP/Z"/>
          <p:cNvSpPr>
            <a:spLocks noChangeAspect="1" noChangeArrowheads="1"/>
          </p:cNvSpPr>
          <p:nvPr/>
        </p:nvSpPr>
        <p:spPr bwMode="auto">
          <a:xfrm>
            <a:off x="80963" y="-584200"/>
            <a:ext cx="1038225" cy="12001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1510" name="Picture 6" descr="http://2.bp.blogspot.com/-Xz1vm9q1bgM/TXd_hpj2jRI/AAAAAAAAAIc/mc6HImBBb7Q/s400/telefon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645024"/>
            <a:ext cx="1876053" cy="2166310"/>
          </a:xfrm>
          <a:prstGeom prst="rect">
            <a:avLst/>
          </a:prstGeom>
          <a:noFill/>
        </p:spPr>
      </p:pic>
      <p:sp>
        <p:nvSpPr>
          <p:cNvPr id="11" name="Retângulo 10"/>
          <p:cNvSpPr/>
          <p:nvPr/>
        </p:nvSpPr>
        <p:spPr>
          <a:xfrm>
            <a:off x="4572000" y="2110204"/>
            <a:ext cx="40324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dirty="0" smtClean="0"/>
              <a:t>As mulheres que sofrem violência devem procurar qualquer Delegacia de Polícia, preferencialmente as Delegacias Especializadas de Atendimento à Mulher (DEAM), bem como se dirigir à 1ª. Vara Especializada de Violência Doméstica, à Defensoria Pública e ao Ministério Público Estadual. Quando for registrar a ocorrência, é importante contar tudo em detalhes e levar testemunhas, se houver, ou indicar o nome, telefone</a:t>
            </a:r>
          </a:p>
          <a:p>
            <a:pPr algn="just"/>
            <a:r>
              <a:rPr lang="pt-BR" sz="1200" dirty="0" smtClean="0"/>
              <a:t>e endereço destas, informando, inclusive, um ponto de</a:t>
            </a:r>
          </a:p>
          <a:p>
            <a:pPr algn="just"/>
            <a:r>
              <a:rPr lang="pt-BR" sz="1200" dirty="0" smtClean="0"/>
              <a:t>referência. Se achar que a sua vida, ou a de seus familiares, está em risco, a mulher deve mencionar esse fato, para que seja encaminhada, juntamente com seus</a:t>
            </a:r>
          </a:p>
          <a:p>
            <a:pPr algn="just"/>
            <a:r>
              <a:rPr lang="pt-BR" sz="1200" dirty="0" smtClean="0"/>
              <a:t>dependentes, aos serviços e programas oficiais de proteção, como as casas - abrigo (moradias em local secreto onde ela e seus filhos podem ficar afastados do agressor, até cessar o perigo iminente), </a:t>
            </a:r>
            <a:endParaRPr lang="pt-BR" sz="1200" dirty="0"/>
          </a:p>
        </p:txBody>
      </p:sp>
      <p:sp>
        <p:nvSpPr>
          <p:cNvPr id="12" name="Retângulo 11"/>
          <p:cNvSpPr/>
          <p:nvPr/>
        </p:nvSpPr>
        <p:spPr>
          <a:xfrm>
            <a:off x="657400" y="2780928"/>
            <a:ext cx="38425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askerville Old Face" pitchFamily="18" charset="0"/>
              </a:rPr>
              <a:t>LIGUE 180!</a:t>
            </a:r>
            <a:endParaRPr lang="pt-BR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341784"/>
            <a:ext cx="7239000" cy="1143000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REFERÊNCIAS.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000" dirty="0" smtClean="0"/>
              <a:t>__________Guia de Políticas e Programas do Ministério do Desenvolvimento Social e Combate à Fome- MDS; 2008; Brasília. Fonte: </a:t>
            </a:r>
            <a:r>
              <a:rPr lang="pt-BR" sz="2000" dirty="0" smtClean="0">
                <a:hlinkClick r:id="rId2"/>
              </a:rPr>
              <a:t>www.mds.gov.br</a:t>
            </a:r>
            <a:r>
              <a:rPr lang="pt-BR" sz="2000" dirty="0" smtClean="0"/>
              <a:t> 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__________ Revista CREAS- Centro de Referência Especializado de Assistência Social; Ano 2. nº 1; 2008; Brasília- MDS. Fonte: </a:t>
            </a:r>
            <a:r>
              <a:rPr lang="pt-BR" sz="2000" dirty="0" smtClean="0">
                <a:hlinkClick r:id="rId2"/>
              </a:rPr>
              <a:t>www.mds.gov.br</a:t>
            </a:r>
            <a:r>
              <a:rPr lang="pt-BR" sz="2000" dirty="0" smtClean="0"/>
              <a:t> </a:t>
            </a:r>
            <a:endParaRPr lang="pt-BR" sz="2000" dirty="0" smtClean="0"/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__________ Lei Maria da Penha, nº 11.340, 07 de agosto de 2006. </a:t>
            </a:r>
            <a:r>
              <a:rPr lang="pt-BR" sz="2000" smtClean="0"/>
              <a:t>Fonte: </a:t>
            </a:r>
            <a:r>
              <a:rPr lang="pt-BR" sz="2000" i="1" smtClean="0">
                <a:hlinkClick r:id="rId3"/>
              </a:rPr>
              <a:t>www.mp.ba.gov.br/atuacao/cidadania</a:t>
            </a:r>
            <a:r>
              <a:rPr lang="pt-BR" sz="2000" i="1" smtClean="0">
                <a:hlinkClick r:id="rId3"/>
              </a:rPr>
              <a:t>/.../</a:t>
            </a:r>
            <a:r>
              <a:rPr lang="pt-BR" sz="2000" i="1" smtClean="0">
                <a:hlinkClick r:id="rId3"/>
              </a:rPr>
              <a:t>cartilha_violencia_domestica.pdf</a:t>
            </a:r>
            <a:r>
              <a:rPr lang="pt-BR" sz="2000" i="1" smtClean="0"/>
              <a:t> </a:t>
            </a:r>
            <a:endParaRPr lang="pt-B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Solstí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</TotalTime>
  <Words>1075</Words>
  <Application>Microsoft Office PowerPoint</Application>
  <PresentationFormat>Apresentação na tela (4:3)</PresentationFormat>
  <Paragraphs>92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Urbano</vt:lpstr>
      <vt:lpstr>Slide 1</vt:lpstr>
      <vt:lpstr>Violência e suas faces...</vt:lpstr>
      <vt:lpstr>Violência e suas faces...</vt:lpstr>
      <vt:lpstr>Violência e suas faces...</vt:lpstr>
      <vt:lpstr>Violência e suas faces...</vt:lpstr>
      <vt:lpstr>Violência e suas faces...</vt:lpstr>
      <vt:lpstr>Onde Ocorre?</vt:lpstr>
      <vt:lpstr>Violência e suas faces...</vt:lpstr>
      <vt:lpstr>Violência Doméstica...</vt:lpstr>
      <vt:lpstr>REFERÊNCIAS.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Elane</dc:creator>
  <cp:lastModifiedBy>Elane</cp:lastModifiedBy>
  <cp:revision>42</cp:revision>
  <dcterms:created xsi:type="dcterms:W3CDTF">2011-08-01T22:56:29Z</dcterms:created>
  <dcterms:modified xsi:type="dcterms:W3CDTF">2011-09-05T01:05:59Z</dcterms:modified>
</cp:coreProperties>
</file>