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1"/>
  </p:handoutMasterIdLst>
  <p:sldIdLst>
    <p:sldId id="256" r:id="rId2"/>
    <p:sldId id="259" r:id="rId3"/>
    <p:sldId id="258" r:id="rId4"/>
    <p:sldId id="264" r:id="rId5"/>
    <p:sldId id="266" r:id="rId6"/>
    <p:sldId id="261" r:id="rId7"/>
    <p:sldId id="260" r:id="rId8"/>
    <p:sldId id="262" r:id="rId9"/>
    <p:sldId id="263" r:id="rId10"/>
    <p:sldId id="257" r:id="rId11"/>
    <p:sldId id="267" r:id="rId12"/>
    <p:sldId id="274" r:id="rId13"/>
    <p:sldId id="277" r:id="rId14"/>
    <p:sldId id="268" r:id="rId15"/>
    <p:sldId id="269" r:id="rId16"/>
    <p:sldId id="287" r:id="rId17"/>
    <p:sldId id="270" r:id="rId18"/>
    <p:sldId id="271" r:id="rId19"/>
    <p:sldId id="290" r:id="rId20"/>
    <p:sldId id="294" r:id="rId21"/>
    <p:sldId id="278" r:id="rId22"/>
    <p:sldId id="289" r:id="rId23"/>
    <p:sldId id="279" r:id="rId24"/>
    <p:sldId id="283" r:id="rId25"/>
    <p:sldId id="280" r:id="rId26"/>
    <p:sldId id="295" r:id="rId27"/>
    <p:sldId id="282" r:id="rId28"/>
    <p:sldId id="284" r:id="rId29"/>
    <p:sldId id="285" r:id="rId30"/>
  </p:sldIdLst>
  <p:sldSz cx="9144000" cy="5715000" type="screen16x1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4300"/>
    <a:srgbClr val="FF1C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720" y="-23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621C369-AAA8-4B05-B1BD-9D0F15628A37}" type="datetime1">
              <a:rPr lang="pt-BR"/>
              <a:pPr>
                <a:defRPr/>
              </a:pPr>
              <a:t>04/02/2014</a:t>
            </a:fld>
            <a:endParaRPr lang="pt-BR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5C7647-FE7C-4278-9220-FE372F20ED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2E6A4-FF20-4E04-8A4D-5570681E757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DA1EE-47CB-4B95-BB16-776EA21078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A8D01-F2A8-49CD-BFD6-A300E7BC7B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43AFA-4FC1-43D2-8892-07C52D02BB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084BF-971B-42D0-B29D-F66B0EBE55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5DB6F-BAAF-48A7-A375-31E0226703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21C35-8625-4F2A-AE20-AFBD58CBF7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39977-4B69-4E62-932E-F70B21972EF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93BB2-4B1C-48EA-8096-2A37DADD6B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AACC5-8F04-422E-9040-7A6A050048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77C9A-8C01-41F0-89AA-C0C0CACF96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fld id="{82E270C3-812E-48F4-B87F-6C201A450B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hyperlink" Target="http://www.eveslaundry.co.uk/gift-wrapping-video.html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RTR2MTSM.jpg"/>
          <p:cNvPicPr>
            <a:picLocks noChangeAspect="1"/>
          </p:cNvPicPr>
          <p:nvPr/>
        </p:nvPicPr>
        <p:blipFill>
          <a:blip r:embed="rId2"/>
          <a:srcRect l="-124" t="385" r="8104" b="10439"/>
          <a:stretch>
            <a:fillRect/>
          </a:stretch>
        </p:blipFill>
        <p:spPr bwMode="auto">
          <a:xfrm>
            <a:off x="-71438" y="0"/>
            <a:ext cx="925195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6863" y="-22225"/>
            <a:ext cx="566896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6600"/>
              </a:solidFill>
            </a:endParaRPr>
          </a:p>
        </p:txBody>
      </p:sp>
      <p:pic>
        <p:nvPicPr>
          <p:cNvPr id="15362" name="Picture 3" descr="article-2014849-0D03E86B00000578-403_468x28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400" y="757238"/>
            <a:ext cx="9169400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0" y="193675"/>
            <a:ext cx="91805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900"/>
              <a:t>Você sabia que no meio do Oceano Pacífico tem um </a:t>
            </a:r>
            <a:r>
              <a:rPr lang="en-US" sz="2200"/>
              <a:t>continente de plástico</a:t>
            </a:r>
            <a:r>
              <a:rPr lang="en-US" sz="1900"/>
              <a:t>?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0" y="5089525"/>
            <a:ext cx="9144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900"/>
              <a:t>Uma área flutuante que equivale aos estados RJ, SP, MG e GO!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plastic_ocean_tras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539750" y="193675"/>
            <a:ext cx="3600450" cy="3455988"/>
          </a:xfrm>
          <a:prstGeom prst="ellipse">
            <a:avLst/>
          </a:prstGeom>
          <a:solidFill>
            <a:schemeClr val="bg1"/>
          </a:solidFill>
          <a:ln w="2286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1116013" y="877888"/>
            <a:ext cx="28797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Lá tem seis vezes </a:t>
            </a:r>
          </a:p>
          <a:p>
            <a:r>
              <a:rPr lang="en-US" b="1"/>
              <a:t>mais plástico do que plancton - alimento dos animais. </a:t>
            </a:r>
          </a:p>
          <a:p>
            <a:r>
              <a:rPr lang="en-US" sz="2400" b="1"/>
              <a:t>O que acontece? </a:t>
            </a:r>
            <a:r>
              <a:rPr lang="en-US" b="1"/>
              <a:t>Eles acabam </a:t>
            </a:r>
          </a:p>
          <a:p>
            <a:r>
              <a:rPr lang="en-US" b="1"/>
              <a:t>comendo plástico!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Content Placeholder 3" descr="turtl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953125"/>
          </a:xfrm>
        </p:spPr>
      </p:pic>
      <p:sp>
        <p:nvSpPr>
          <p:cNvPr id="5" name="Oval 4"/>
          <p:cNvSpPr/>
          <p:nvPr/>
        </p:nvSpPr>
        <p:spPr>
          <a:xfrm>
            <a:off x="5724525" y="2928938"/>
            <a:ext cx="3087688" cy="3024187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6300788" y="3362325"/>
            <a:ext cx="215900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Os plásticos não degradam, se decompõem em minúsculas partículas que são absorvidas pelos animais e por nós, que os comemos</a:t>
            </a:r>
            <a:r>
              <a:rPr lang="en-US" sz="16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Screen shot 2013-10-08 at 17.21.49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pacific_ocean_garbage_patch_pollution_plastic_albatross_chick_q_48866.jpg"/>
          <p:cNvPicPr>
            <a:picLocks noChangeAspect="1"/>
          </p:cNvPicPr>
          <p:nvPr/>
        </p:nvPicPr>
        <p:blipFill>
          <a:blip r:embed="rId2"/>
          <a:srcRect b="-291"/>
          <a:stretch>
            <a:fillRect/>
          </a:stretch>
        </p:blipFill>
        <p:spPr bwMode="auto">
          <a:xfrm>
            <a:off x="0" y="0"/>
            <a:ext cx="9251950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article-2014849-0D03FDC400000578-531_468x34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0"/>
            <a:ext cx="914558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95288" y="2560638"/>
            <a:ext cx="2592387" cy="2540000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755650" y="3016250"/>
            <a:ext cx="20367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Estes inúmeros itens de plástico foram descobertos no estômago de uma tartaruga morta no Hawaii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mae-west-turtle-plastic-r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163"/>
            <a:ext cx="9294813" cy="58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6443663" y="3144838"/>
            <a:ext cx="2232025" cy="21875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1507" name="TextBox 6"/>
          <p:cNvSpPr txBox="1">
            <a:spLocks noChangeArrowheads="1"/>
          </p:cNvSpPr>
          <p:nvPr/>
        </p:nvSpPr>
        <p:spPr bwMode="auto">
          <a:xfrm>
            <a:off x="6804025" y="3549650"/>
            <a:ext cx="19446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b="1"/>
              <a:t>Esta tartaruga teve seu casco comprimido por um anel de plástico.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1047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13"/>
            <a:ext cx="9144000" cy="614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5651500" y="-382588"/>
            <a:ext cx="2592388" cy="2538413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2531" name="TextBox 6"/>
          <p:cNvSpPr txBox="1">
            <a:spLocks noChangeArrowheads="1"/>
          </p:cNvSpPr>
          <p:nvPr/>
        </p:nvSpPr>
        <p:spPr bwMode="auto">
          <a:xfrm>
            <a:off x="5867400" y="69850"/>
            <a:ext cx="27574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/>
              <a:t>27%</a:t>
            </a:r>
            <a:endParaRPr lang="en-US" sz="1600"/>
          </a:p>
        </p:txBody>
      </p:sp>
      <p:sp>
        <p:nvSpPr>
          <p:cNvPr id="8" name="Oval 7"/>
          <p:cNvSpPr/>
          <p:nvPr/>
        </p:nvSpPr>
        <p:spPr>
          <a:xfrm>
            <a:off x="6659563" y="1293813"/>
            <a:ext cx="2233612" cy="21875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7019925" y="1654175"/>
            <a:ext cx="15843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do continente de plástico é formado por sacos plásticos!</a:t>
            </a:r>
          </a:p>
        </p:txBody>
      </p:sp>
      <p:sp>
        <p:nvSpPr>
          <p:cNvPr id="10" name="Oval 9"/>
          <p:cNvSpPr/>
          <p:nvPr/>
        </p:nvSpPr>
        <p:spPr>
          <a:xfrm>
            <a:off x="684213" y="3073400"/>
            <a:ext cx="2447925" cy="2398713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1042988" y="3505200"/>
            <a:ext cx="18002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Aquele pequeno gesto tão banal de pegar e jogar, resulta nisso…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atravessar-ru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265113"/>
            <a:ext cx="24447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20110102_buste_plastic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57238" y="265113"/>
            <a:ext cx="2706688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0,,34779532,00.jpg"/>
          <p:cNvPicPr>
            <a:picLocks noChangeAspect="1"/>
          </p:cNvPicPr>
          <p:nvPr/>
        </p:nvPicPr>
        <p:blipFill>
          <a:blip r:embed="rId4"/>
          <a:srcRect b="-5"/>
          <a:stretch>
            <a:fillRect/>
          </a:stretch>
        </p:blipFill>
        <p:spPr bwMode="auto">
          <a:xfrm>
            <a:off x="7524750" y="1009650"/>
            <a:ext cx="2344738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images (1)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0338" y="-22225"/>
            <a:ext cx="32893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spesa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175000"/>
            <a:ext cx="3233737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 descr="images (3).jpe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9338" y="4657725"/>
            <a:ext cx="199707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8" descr="plastic.bag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16688" y="3649663"/>
            <a:ext cx="3600450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9" descr="plastic-bags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87675" y="4802188"/>
            <a:ext cx="162242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0" descr="24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31913" y="696913"/>
            <a:ext cx="1533525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1" descr="spesa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16688" y="1273175"/>
            <a:ext cx="9144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3" descr="20101128_2811_plastica.jp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24525" y="1057275"/>
            <a:ext cx="854075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4" descr="sacchetto_plastica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331913" y="4225925"/>
            <a:ext cx="1436687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5" descr="spesa-sacchetti-plastica-672x351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708400" y="3649663"/>
            <a:ext cx="23431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Picture 16" descr="riciclaggio-buste-plastica.jp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885113" y="-166688"/>
            <a:ext cx="1516062" cy="118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Picture 17" descr="sacchetto-plastica_280x190.jp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940425" y="0"/>
            <a:ext cx="1090613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0" y="2136775"/>
            <a:ext cx="9144000" cy="15128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69" name="TextBox 3"/>
          <p:cNvSpPr txBox="1">
            <a:spLocks noChangeArrowheads="1"/>
          </p:cNvSpPr>
          <p:nvPr/>
        </p:nvSpPr>
        <p:spPr bwMode="auto">
          <a:xfrm>
            <a:off x="827088" y="2209800"/>
            <a:ext cx="75612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>
                <a:solidFill>
                  <a:schemeClr val="bg1"/>
                </a:solidFill>
              </a:rPr>
              <a:t>Cada vez que vamos às compras, nos oferecem a eterna sacola plástica, que vamos acumulando até dela nos desfazermos, sem pensar muito à respeito.</a:t>
            </a:r>
          </a:p>
          <a:p>
            <a:pPr eaLnBrk="0" hangingPunct="0"/>
            <a:r>
              <a:rPr lang="en-US" sz="1600">
                <a:solidFill>
                  <a:schemeClr val="bg1"/>
                </a:solidFill>
              </a:rPr>
              <a:t>Calcula-se que uma pessoa consome ao redor de 250 sacolas/ano, se pensarmos na população brasileira – 190 milhões de pessoas - nos dá um total de 47 500 000 000 sacolas/ano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gaivotas-so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463"/>
            <a:ext cx="9324975" cy="582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755650" y="3122613"/>
            <a:ext cx="2376488" cy="23272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4579" name="Rectangle 6"/>
          <p:cNvSpPr>
            <a:spLocks noChangeArrowheads="1"/>
          </p:cNvSpPr>
          <p:nvPr/>
        </p:nvSpPr>
        <p:spPr bwMode="auto">
          <a:xfrm>
            <a:off x="971550" y="3649663"/>
            <a:ext cx="20161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Imagina o que está acontecendo no fundo deste mar…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sacola-plastica-no-ma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rifiuti-in-acqu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produtos-foto-later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0513" y="0"/>
            <a:ext cx="3887787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4" descr="produtos-plasticos-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79725"/>
            <a:ext cx="33718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6" descr="plastico0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492750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" descr="plastic_bag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2484438"/>
            <a:ext cx="3513138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2" descr="plastic_bag_dress_side_by_eldash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3351213"/>
            <a:ext cx="2963862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6300788" y="409575"/>
            <a:ext cx="2520950" cy="2468563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7655" name="Rectangle 4"/>
          <p:cNvSpPr>
            <a:spLocks noChangeArrowheads="1"/>
          </p:cNvSpPr>
          <p:nvPr/>
        </p:nvSpPr>
        <p:spPr bwMode="auto">
          <a:xfrm>
            <a:off x="6589713" y="862013"/>
            <a:ext cx="201612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Em 2011 foram lançados 100.000 tipos de produtos plásticos sobre a terra, o mar, o 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5" descr="3046650649_1_3_wlCjAJ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225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-1588" y="1778000"/>
            <a:ext cx="3349626" cy="32797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0" y="0"/>
            <a:ext cx="2339975" cy="2292350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468313" y="265113"/>
            <a:ext cx="27559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/>
              <a:t>E o </a:t>
            </a:r>
          </a:p>
          <a:p>
            <a:r>
              <a:rPr lang="en-US" sz="3600"/>
              <a:t>nosso corpo? </a:t>
            </a: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468313" y="2465388"/>
            <a:ext cx="24479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O plástico penetra no útero materno e a</a:t>
            </a:r>
            <a:r>
              <a:rPr lang="pt-BR" sz="1600"/>
              <a:t>ltera o funcionamento de várias glândulas. (ovário, tireóide, suprarrenal,etc). Especialmente a sexualidade masculina está </a:t>
            </a:r>
            <a:r>
              <a:rPr lang="en-US" sz="1600"/>
              <a:t>sendo afetada.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9"/>
          <p:cNvSpPr>
            <a:spLocks noChangeArrowheads="1"/>
          </p:cNvSpPr>
          <p:nvPr/>
        </p:nvSpPr>
        <p:spPr bwMode="auto">
          <a:xfrm>
            <a:off x="0" y="0"/>
            <a:ext cx="9144000" cy="5715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9263" y="409575"/>
            <a:ext cx="2735262" cy="1223963"/>
          </a:xfrm>
        </p:spPr>
        <p:txBody>
          <a:bodyPr/>
          <a:lstStyle/>
          <a:p>
            <a:pPr algn="l"/>
            <a:r>
              <a:rPr lang="pt-BR" sz="1800" smtClean="0">
                <a:solidFill>
                  <a:schemeClr val="bg1"/>
                </a:solidFill>
              </a:rPr>
              <a:t>A Sociedade Brasileira de Endocrinologia e Metabolismo adverte:</a:t>
            </a:r>
          </a:p>
        </p:txBody>
      </p:sp>
      <p:pic>
        <p:nvPicPr>
          <p:cNvPr id="29699" name="Picture 4" descr="5988281687_29591be544_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633413"/>
            <a:ext cx="2160587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5" descr="cid_B3AFDA4B8E65424B9C5BBDAFD19EFB57"/>
          <p:cNvPicPr>
            <a:picLocks noChangeAspect="1" noChangeArrowheads="1"/>
          </p:cNvPicPr>
          <p:nvPr/>
        </p:nvPicPr>
        <p:blipFill>
          <a:blip r:embed="rId3"/>
          <a:srcRect l="3148" r="3764" b="2612"/>
          <a:stretch>
            <a:fillRect/>
          </a:stretch>
        </p:blipFill>
        <p:spPr bwMode="auto">
          <a:xfrm>
            <a:off x="393700" y="2570163"/>
            <a:ext cx="2159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2987675" y="1679575"/>
            <a:ext cx="2808288" cy="408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ja-JP" altLang="pt-BR" sz="1600">
                <a:solidFill>
                  <a:schemeClr val="bg1"/>
                </a:solidFill>
              </a:rPr>
              <a:t>“</a:t>
            </a:r>
            <a:r>
              <a:rPr lang="pt-BR" sz="1600">
                <a:solidFill>
                  <a:schemeClr val="bg1"/>
                </a:solidFill>
              </a:rPr>
              <a:t>A exposição materna aos quimicos durante a gravidez e amamentação permite a passagem dos quimicos desreguladores endócrinos através da placenta e do leite. Neste periodo há uma grande sensibilidade aos efeitos dos desreguladores endócrinos que podem se refletir em próximas gerações.</a:t>
            </a:r>
            <a:r>
              <a:rPr lang="ja-JP" altLang="pt-BR" sz="1600">
                <a:solidFill>
                  <a:schemeClr val="bg1"/>
                </a:solidFill>
              </a:rPr>
              <a:t>”</a:t>
            </a:r>
            <a:endParaRPr lang="pt-BR" sz="1600">
              <a:solidFill>
                <a:schemeClr val="bg1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pt-BR" sz="1600">
                <a:solidFill>
                  <a:schemeClr val="bg1"/>
                </a:solidFill>
              </a:rPr>
              <a:t>Entretanto, no Brasil a única regulação foi em relação ao bisfenol existente nas mamadeiras de bebê.</a:t>
            </a:r>
          </a:p>
          <a:p>
            <a:pPr>
              <a:spcBef>
                <a:spcPct val="50000"/>
              </a:spcBef>
            </a:pPr>
            <a:r>
              <a:rPr lang="ja-JP" altLang="pt-BR">
                <a:solidFill>
                  <a:schemeClr val="bg1"/>
                </a:solidFill>
              </a:rPr>
              <a:t>“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5832475" y="574675"/>
            <a:ext cx="3348038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As consequencias </a:t>
            </a:r>
          </a:p>
          <a:p>
            <a:r>
              <a:rPr lang="en-US">
                <a:solidFill>
                  <a:schemeClr val="bg1"/>
                </a:solidFill>
              </a:rPr>
              <a:t>possiveis sao epidemias</a:t>
            </a:r>
          </a:p>
          <a:p>
            <a:r>
              <a:rPr lang="en-US">
                <a:solidFill>
                  <a:schemeClr val="bg1"/>
                </a:solidFill>
              </a:rPr>
              <a:t>como </a:t>
            </a:r>
            <a:r>
              <a:rPr lang="en-US" sz="5000">
                <a:solidFill>
                  <a:schemeClr val="bg1"/>
                </a:solidFill>
              </a:rPr>
              <a:t>obesidade, diabete, câncer, autismo, DDA.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sujeira-praias-lixo-ri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4463"/>
            <a:ext cx="9144000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5580063" y="2419350"/>
            <a:ext cx="3060700" cy="2998788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5940425" y="3001963"/>
            <a:ext cx="24479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Estas informações são muito importantes mas o que fazemos com elas?</a:t>
            </a:r>
          </a:p>
          <a:p>
            <a:r>
              <a:rPr lang="en-US" sz="1600" b="1"/>
              <a:t>Precisamos agir</a:t>
            </a:r>
            <a:r>
              <a:rPr lang="en-US" sz="1600"/>
              <a:t>! Se não formos nós, quem? Se não for agora, quando?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7" descr="image-3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562100"/>
            <a:ext cx="12033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7" descr="flip-and-tumbl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925" y="1201738"/>
            <a:ext cx="21018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6" descr="bolsa-dec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7950" y="0"/>
            <a:ext cx="17176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1" descr="image-1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22725"/>
            <a:ext cx="12954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 descr="image-2.jpe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16238" y="336550"/>
            <a:ext cx="1582737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4" descr="Screen shot 2013-10-16 at 21.43.18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1500" y="4148138"/>
            <a:ext cx="3560763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6011863" y="265113"/>
            <a:ext cx="2952750" cy="289242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1752" name="Rectangle 4"/>
          <p:cNvSpPr>
            <a:spLocks noChangeArrowheads="1"/>
          </p:cNvSpPr>
          <p:nvPr/>
        </p:nvSpPr>
        <p:spPr bwMode="auto">
          <a:xfrm>
            <a:off x="6372225" y="841375"/>
            <a:ext cx="2376488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Um primeiro passo é agir no nosso cotidiano. Quando vamos as nossas compras, pensemos em ter nossa sacola permanente. </a:t>
            </a:r>
          </a:p>
          <a:p>
            <a:r>
              <a:rPr lang="en-US" sz="1600"/>
              <a:t> 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  <p:sp>
        <p:nvSpPr>
          <p:cNvPr id="6" name="Oval 5"/>
          <p:cNvSpPr/>
          <p:nvPr/>
        </p:nvSpPr>
        <p:spPr>
          <a:xfrm>
            <a:off x="5795963" y="2570163"/>
            <a:ext cx="1871662" cy="1835150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1754" name="Rectangle 4"/>
          <p:cNvSpPr>
            <a:spLocks noChangeArrowheads="1"/>
          </p:cNvSpPr>
          <p:nvPr/>
        </p:nvSpPr>
        <p:spPr bwMode="auto">
          <a:xfrm>
            <a:off x="5938838" y="3144838"/>
            <a:ext cx="1584325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Não ao descartável!</a:t>
            </a:r>
          </a:p>
          <a:p>
            <a:r>
              <a:rPr lang="en-US" sz="1600"/>
              <a:t> 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  <p:pic>
        <p:nvPicPr>
          <p:cNvPr id="31755" name="Picture 6" descr="image-5.jpe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31913" y="3649663"/>
            <a:ext cx="12779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3" descr="image-5.jpe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79613" y="120650"/>
            <a:ext cx="9842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3" descr="ecobag de guarda-chuva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71775" y="3362325"/>
            <a:ext cx="26670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9750" y="671513"/>
            <a:ext cx="2011363" cy="19716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755650" y="1247775"/>
            <a:ext cx="237648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Pesquisando possibilidades…</a:t>
            </a:r>
          </a:p>
          <a:p>
            <a:r>
              <a:rPr lang="en-US" sz="1600"/>
              <a:t> 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  <p:pic>
        <p:nvPicPr>
          <p:cNvPr id="32771" name="Picture 1" descr="borsa-farina2_thum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281238"/>
            <a:ext cx="190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borsa-farina_thum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554038"/>
            <a:ext cx="1905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due-borse-photoshop-copia_thum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28575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684213" y="2111375"/>
            <a:ext cx="3024187" cy="29622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2775" name="Rectangle 4"/>
          <p:cNvSpPr>
            <a:spLocks noChangeArrowheads="1"/>
          </p:cNvSpPr>
          <p:nvPr/>
        </p:nvSpPr>
        <p:spPr bwMode="auto">
          <a:xfrm>
            <a:off x="1042988" y="2687638"/>
            <a:ext cx="259238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Um produtor de farinha orgânica se organiza e oferece sua sacola feita a partir do saco de papel (celulose) da sua própria farinha para seus consumidores.</a:t>
            </a:r>
          </a:p>
          <a:p>
            <a:r>
              <a:rPr lang="en-US" sz="1600"/>
              <a:t> 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 descr="Screen shot 2013-11-25 at 18.51.1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338" y="0"/>
            <a:ext cx="42672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4" descr="Screen shot 2013-11-25 at 18.51.18.png"/>
          <p:cNvPicPr>
            <a:picLocks noChangeAspect="1"/>
          </p:cNvPicPr>
          <p:nvPr/>
        </p:nvPicPr>
        <p:blipFill>
          <a:blip r:embed="rId3"/>
          <a:srcRect b="6345"/>
          <a:stretch>
            <a:fillRect/>
          </a:stretch>
        </p:blipFill>
        <p:spPr bwMode="auto">
          <a:xfrm>
            <a:off x="4876800" y="0"/>
            <a:ext cx="426720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5" descr="Screen shot 2013-11-25 at 18.51.24.png"/>
          <p:cNvPicPr>
            <a:picLocks noChangeAspect="1"/>
          </p:cNvPicPr>
          <p:nvPr/>
        </p:nvPicPr>
        <p:blipFill>
          <a:blip r:embed="rId4"/>
          <a:srcRect t="8514"/>
          <a:stretch>
            <a:fillRect/>
          </a:stretch>
        </p:blipFill>
        <p:spPr bwMode="auto">
          <a:xfrm>
            <a:off x="222250" y="3502025"/>
            <a:ext cx="4205288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" descr="Screen shot 2013-11-25 at 18.51.31.png"/>
          <p:cNvPicPr>
            <a:picLocks noChangeAspect="1"/>
          </p:cNvPicPr>
          <p:nvPr/>
        </p:nvPicPr>
        <p:blipFill>
          <a:blip r:embed="rId5"/>
          <a:srcRect l="1143" t="13705" b="3462"/>
          <a:stretch>
            <a:fillRect/>
          </a:stretch>
        </p:blipFill>
        <p:spPr bwMode="auto">
          <a:xfrm>
            <a:off x="323850" y="1273175"/>
            <a:ext cx="4252913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8" descr="Screen shot 2013-11-25 at 18.50.35.png"/>
          <p:cNvPicPr>
            <a:picLocks noChangeAspect="1"/>
          </p:cNvPicPr>
          <p:nvPr/>
        </p:nvPicPr>
        <p:blipFill>
          <a:blip r:embed="rId6"/>
          <a:srcRect t="10754"/>
          <a:stretch>
            <a:fillRect/>
          </a:stretch>
        </p:blipFill>
        <p:spPr bwMode="auto">
          <a:xfrm>
            <a:off x="34925" y="4691063"/>
            <a:ext cx="4259263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7" descr="Screen shot 2013-11-25 at 18.51.38.png"/>
          <p:cNvPicPr>
            <a:picLocks noChangeAspect="1"/>
          </p:cNvPicPr>
          <p:nvPr/>
        </p:nvPicPr>
        <p:blipFill>
          <a:blip r:embed="rId7"/>
          <a:srcRect t="9900"/>
          <a:stretch>
            <a:fillRect/>
          </a:stretch>
        </p:blipFill>
        <p:spPr bwMode="auto">
          <a:xfrm>
            <a:off x="4876800" y="2405063"/>
            <a:ext cx="42672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9" descr="Screen shot 2013-11-25 at 18.50.4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9388" y="2393950"/>
            <a:ext cx="42846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10" descr="Screen shot 2013-11-25 at 18.50.50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32363" y="3438525"/>
            <a:ext cx="4186237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1" descr="Screen shot 2013-11-25 at 18.50.58.png"/>
          <p:cNvPicPr>
            <a:picLocks noChangeAspect="1"/>
          </p:cNvPicPr>
          <p:nvPr/>
        </p:nvPicPr>
        <p:blipFill>
          <a:blip r:embed="rId10"/>
          <a:srcRect l="1730"/>
          <a:stretch>
            <a:fillRect/>
          </a:stretch>
        </p:blipFill>
        <p:spPr bwMode="auto">
          <a:xfrm>
            <a:off x="4718050" y="4513263"/>
            <a:ext cx="424656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2" descr="Screen shot 2013-11-25 at 18.51.05.png"/>
          <p:cNvPicPr>
            <a:picLocks noChangeAspect="1"/>
          </p:cNvPicPr>
          <p:nvPr/>
        </p:nvPicPr>
        <p:blipFill>
          <a:blip r:embed="rId11"/>
          <a:srcRect t="12556"/>
          <a:stretch>
            <a:fillRect/>
          </a:stretch>
        </p:blipFill>
        <p:spPr bwMode="auto">
          <a:xfrm>
            <a:off x="4849813" y="1209675"/>
            <a:ext cx="4276725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320675" y="976313"/>
            <a:ext cx="1798638" cy="176212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3804" name="Rectangle 4"/>
          <p:cNvSpPr>
            <a:spLocks noChangeArrowheads="1"/>
          </p:cNvSpPr>
          <p:nvPr/>
        </p:nvSpPr>
        <p:spPr bwMode="auto">
          <a:xfrm>
            <a:off x="534988" y="1633538"/>
            <a:ext cx="2376487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FUROSHIKI</a:t>
            </a:r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  <p:sp>
        <p:nvSpPr>
          <p:cNvPr id="16" name="Oval 15"/>
          <p:cNvSpPr/>
          <p:nvPr/>
        </p:nvSpPr>
        <p:spPr>
          <a:xfrm>
            <a:off x="1039813" y="2352675"/>
            <a:ext cx="2452687" cy="2401888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3806" name="Rectangle 4"/>
          <p:cNvSpPr>
            <a:spLocks noChangeArrowheads="1"/>
          </p:cNvSpPr>
          <p:nvPr/>
        </p:nvSpPr>
        <p:spPr bwMode="auto">
          <a:xfrm>
            <a:off x="1471613" y="2713038"/>
            <a:ext cx="17287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 saída japonesa é muito inspiradora,  apesar de exigir um pequeno aprendizado.</a:t>
            </a:r>
          </a:p>
          <a:p>
            <a:endParaRPr lang="en-US" sz="1600"/>
          </a:p>
          <a:p>
            <a:r>
              <a:rPr lang="en-US" sz="1600"/>
              <a:t> </a:t>
            </a:r>
          </a:p>
          <a:p>
            <a:r>
              <a:rPr lang="en-US" sz="1600"/>
              <a:t> </a:t>
            </a:r>
          </a:p>
        </p:txBody>
      </p:sp>
      <p:sp>
        <p:nvSpPr>
          <p:cNvPr id="33807" name="TextBox 1"/>
          <p:cNvSpPr txBox="1">
            <a:spLocks noChangeArrowheads="1"/>
          </p:cNvSpPr>
          <p:nvPr/>
        </p:nvSpPr>
        <p:spPr bwMode="auto">
          <a:xfrm>
            <a:off x="6588125" y="4370388"/>
            <a:ext cx="3960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hlinkClick r:id="rId12"/>
              </a:rPr>
              <a:t>Aprenda aqui</a:t>
            </a:r>
            <a:endParaRPr lang="en-US" sz="20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5" descr="Feira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463"/>
            <a:ext cx="9324975" cy="582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3203575" y="1104900"/>
            <a:ext cx="2719388" cy="266382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3706813" y="1616075"/>
            <a:ext cx="1944687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 campanha </a:t>
            </a:r>
            <a:r>
              <a:rPr lang="en-US" sz="1600" b="1"/>
              <a:t>Xô Saco Plástico! </a:t>
            </a:r>
            <a:r>
              <a:rPr lang="en-US" sz="1600"/>
              <a:t>iniciou na recém-inaugurada feira agroecológica da Freguesia</a:t>
            </a:r>
          </a:p>
        </p:txBody>
      </p:sp>
      <p:sp>
        <p:nvSpPr>
          <p:cNvPr id="5" name="Oval 4"/>
          <p:cNvSpPr/>
          <p:nvPr/>
        </p:nvSpPr>
        <p:spPr>
          <a:xfrm>
            <a:off x="3924300" y="3408363"/>
            <a:ext cx="2376488" cy="23272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4211638" y="3937000"/>
            <a:ext cx="208756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Os produtos são orgânicos - porque vamos contaminá-los com sacos plásticos?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 descr="cultivo-organico-de-hortalicas-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3937000"/>
            <a:ext cx="9144000" cy="1223963"/>
          </a:xfrm>
          <a:prstGeom prst="rect">
            <a:avLst/>
          </a:prstGeom>
          <a:solidFill>
            <a:srgbClr val="004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68313" y="554038"/>
            <a:ext cx="2735262" cy="2662237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5844" name="Rectangle 7"/>
          <p:cNvSpPr>
            <a:spLocks noChangeArrowheads="1"/>
          </p:cNvSpPr>
          <p:nvPr/>
        </p:nvSpPr>
        <p:spPr bwMode="auto">
          <a:xfrm>
            <a:off x="971550" y="985838"/>
            <a:ext cx="2089150" cy="188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A Feira agroecológica da Freguesia faz parte do Circuito Carioca de feiras orgânicas que reforça esta postura.</a:t>
            </a:r>
          </a:p>
        </p:txBody>
      </p:sp>
      <p:pic>
        <p:nvPicPr>
          <p:cNvPr id="35845" name="Picture 10" descr="thCA0I1NF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65113"/>
            <a:ext cx="2166937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7"/>
          <p:cNvSpPr>
            <a:spLocks noChangeArrowheads="1"/>
          </p:cNvSpPr>
          <p:nvPr/>
        </p:nvSpPr>
        <p:spPr bwMode="auto">
          <a:xfrm>
            <a:off x="611188" y="4081463"/>
            <a:ext cx="7848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>
                <a:solidFill>
                  <a:schemeClr val="bg1"/>
                </a:solidFill>
              </a:rPr>
              <a:t>Resolução conjunta SEDES/SEOP no 001/2012</a:t>
            </a:r>
          </a:p>
          <a:p>
            <a:r>
              <a:rPr lang="ja-JP" altLang="pt-BR" sz="1400">
                <a:solidFill>
                  <a:schemeClr val="bg1"/>
                </a:solidFill>
              </a:rPr>
              <a:t>“</a:t>
            </a:r>
            <a:r>
              <a:rPr lang="pt-BR" sz="1400">
                <a:solidFill>
                  <a:schemeClr val="bg1"/>
                </a:solidFill>
              </a:rPr>
              <a:t>Tipos de embalagem: Fica proibido, nas feiras de produtos orgânicos, o uso de embalagens que utilizem isopor e filmes de PVC. O uso das sacolas plásticas deverá ser desestimulado por meio da cobrança; o plástico utilizado deverá ser biodegradável.</a:t>
            </a:r>
            <a:r>
              <a:rPr lang="ja-JP" altLang="pt-BR" sz="1400">
                <a:solidFill>
                  <a:schemeClr val="bg1"/>
                </a:solidFill>
              </a:rPr>
              <a:t>”</a:t>
            </a:r>
            <a:endParaRPr lang="pt-BR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3" descr="DSC0285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0"/>
            <a:ext cx="4575175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6" descr="DSC0312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8425" y="-95250"/>
            <a:ext cx="486092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6659563" y="2160588"/>
            <a:ext cx="2305050" cy="225742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019925" y="2473325"/>
            <a:ext cx="180022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Os produtores, especialmente as mulheres, estão engajadas em concretizar esta idéia. </a:t>
            </a:r>
          </a:p>
        </p:txBody>
      </p:sp>
      <p:sp>
        <p:nvSpPr>
          <p:cNvPr id="8" name="Oval 7"/>
          <p:cNvSpPr/>
          <p:nvPr/>
        </p:nvSpPr>
        <p:spPr>
          <a:xfrm>
            <a:off x="4067175" y="2987675"/>
            <a:ext cx="2881313" cy="282257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4500563" y="3505200"/>
            <a:ext cx="2159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Um exemplo é a sacola confeccionada por Juliana Diniz, agricultora de Magé, feita a partir de reaproveitamento de encartes.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7" descr="DSC0288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-76200"/>
            <a:ext cx="6335712" cy="581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5580063" y="3811588"/>
            <a:ext cx="2716212" cy="2662237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5724525" y="4816475"/>
            <a:ext cx="302418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Juliana Diniz</a:t>
            </a:r>
          </a:p>
          <a:p>
            <a:r>
              <a:rPr lang="pt-BR" sz="1300"/>
              <a:t>21 84523432</a:t>
            </a:r>
          </a:p>
          <a:p>
            <a:r>
              <a:rPr lang="pt-BR" sz="1300"/>
              <a:t>jujumedeirosdiniz@gmail.com</a:t>
            </a:r>
          </a:p>
        </p:txBody>
      </p:sp>
      <p:sp>
        <p:nvSpPr>
          <p:cNvPr id="5" name="Oval 4"/>
          <p:cNvSpPr/>
          <p:nvPr/>
        </p:nvSpPr>
        <p:spPr>
          <a:xfrm>
            <a:off x="6384925" y="2352675"/>
            <a:ext cx="2736850" cy="2679700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6745288" y="2841625"/>
            <a:ext cx="23050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pt-BR" sz="1600"/>
              <a:t>Pouco depois da inauguração da feira,  Juliana fez uma oficina de confecção de bolsas de encartes, que foi um sucesso!</a:t>
            </a:r>
          </a:p>
        </p:txBody>
      </p:sp>
      <p:pic>
        <p:nvPicPr>
          <p:cNvPr id="37894" name="Picture 1" descr="DSC0280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402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8" descr="DSC02888.JPG"/>
          <p:cNvPicPr>
            <a:picLocks noChangeAspect="1"/>
          </p:cNvPicPr>
          <p:nvPr/>
        </p:nvPicPr>
        <p:blipFill>
          <a:blip r:embed="rId4"/>
          <a:srcRect t="-8891"/>
          <a:stretch>
            <a:fillRect/>
          </a:stretch>
        </p:blipFill>
        <p:spPr bwMode="auto">
          <a:xfrm>
            <a:off x="0" y="2782888"/>
            <a:ext cx="41306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6" descr="DSC0316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13" y="0"/>
            <a:ext cx="9307513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5456238" y="3667125"/>
            <a:ext cx="2663825" cy="2609850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5651500" y="4741863"/>
            <a:ext cx="22320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Yara Felix</a:t>
            </a:r>
          </a:p>
          <a:p>
            <a:r>
              <a:rPr lang="pt-BR" sz="1200"/>
              <a:t>Tel: 94226774</a:t>
            </a:r>
          </a:p>
          <a:p>
            <a:r>
              <a:rPr lang="pt-BR" sz="1200"/>
              <a:t>Email:yarafelixx@hotmail.com</a:t>
            </a:r>
          </a:p>
        </p:txBody>
      </p:sp>
      <p:sp>
        <p:nvSpPr>
          <p:cNvPr id="3" name="Oval 2"/>
          <p:cNvSpPr/>
          <p:nvPr/>
        </p:nvSpPr>
        <p:spPr>
          <a:xfrm>
            <a:off x="6392863" y="2281238"/>
            <a:ext cx="2735262" cy="2681287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6751638" y="2786063"/>
            <a:ext cx="22320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A sacola confeccionada pela Yara Felix, de Tanguá, feita de rafia, banner ou retalho reaproveitados</a:t>
            </a:r>
          </a:p>
        </p:txBody>
      </p:sp>
      <p:pic>
        <p:nvPicPr>
          <p:cNvPr id="38918" name="Picture 3" descr="YARADSC0125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-6350"/>
            <a:ext cx="3643313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5" descr="foto 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19700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3" descr="DSC0420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6513" y="0"/>
            <a:ext cx="4064000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419475" y="-455613"/>
            <a:ext cx="3744913" cy="3743326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3924300" y="261938"/>
            <a:ext cx="28797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A irmã da agricultora urbana Fátima Leandro da Silva - primeira horta orgânica certificada - Maria Tereza Leandro da Silva já disponibilizou sobras das cortinas de sua confecção  para sacolas reaproveitadas. A sacola foi feita com elas!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DSC0271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5868988" y="2570163"/>
            <a:ext cx="2882900" cy="2824162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6443663" y="3001963"/>
            <a:ext cx="20891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As feiras são espaços ideais para promover esta Campanha. </a:t>
            </a:r>
          </a:p>
          <a:p>
            <a:endParaRPr lang="en-US" sz="1600"/>
          </a:p>
          <a:p>
            <a:r>
              <a:rPr lang="en-US" sz="1600" b="1"/>
              <a:t>Vamos juntos fazer nossa parte?!</a:t>
            </a:r>
            <a:endParaRPr lang="pt-BR" sz="1600" b="1"/>
          </a:p>
        </p:txBody>
      </p:sp>
      <p:sp>
        <p:nvSpPr>
          <p:cNvPr id="3" name="Oval 2"/>
          <p:cNvSpPr/>
          <p:nvPr/>
        </p:nvSpPr>
        <p:spPr>
          <a:xfrm>
            <a:off x="3924300" y="3144838"/>
            <a:ext cx="2305050" cy="2255837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4213225" y="3721100"/>
            <a:ext cx="2159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/>
              <a:t>Esta feira é gerida por produtores, consumidores e assessorias.</a:t>
            </a:r>
          </a:p>
        </p:txBody>
      </p:sp>
      <p:pic>
        <p:nvPicPr>
          <p:cNvPr id="40966" name="Picture 1" descr="Logo_Freguesi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963" y="4010025"/>
            <a:ext cx="1411287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8" descr="Screen shot 2013-10-16 at 21.43.1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45163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11" descr="NAODESCARTAVE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0850" y="28575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5219700" y="1743075"/>
            <a:ext cx="1800225" cy="1762125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435600" y="2030413"/>
            <a:ext cx="12969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/>
              <a:t>Vamos apostar nisso?</a:t>
            </a:r>
          </a:p>
        </p:txBody>
      </p:sp>
      <p:sp>
        <p:nvSpPr>
          <p:cNvPr id="6" name="Oval 5"/>
          <p:cNvSpPr/>
          <p:nvPr/>
        </p:nvSpPr>
        <p:spPr>
          <a:xfrm>
            <a:off x="5508625" y="-455613"/>
            <a:ext cx="2557463" cy="2443163"/>
          </a:xfrm>
          <a:prstGeom prst="ellipse">
            <a:avLst/>
          </a:prstGeom>
          <a:solidFill>
            <a:schemeClr val="bg1"/>
          </a:solidFill>
          <a:ln w="203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1990" name="Rectangle 4"/>
          <p:cNvSpPr>
            <a:spLocks noChangeArrowheads="1"/>
          </p:cNvSpPr>
          <p:nvPr/>
        </p:nvSpPr>
        <p:spPr bwMode="auto">
          <a:xfrm>
            <a:off x="5940425" y="0"/>
            <a:ext cx="19446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Pequenos grandes gestos podem fazer muita diferença.</a:t>
            </a:r>
          </a:p>
        </p:txBody>
      </p:sp>
      <p:pic>
        <p:nvPicPr>
          <p:cNvPr id="41991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505200"/>
            <a:ext cx="20161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2" name="Rectangle 9"/>
          <p:cNvSpPr>
            <a:spLocks noChangeArrowheads="1"/>
          </p:cNvSpPr>
          <p:nvPr/>
        </p:nvSpPr>
        <p:spPr bwMode="auto">
          <a:xfrm>
            <a:off x="30163" y="2786063"/>
            <a:ext cx="511175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500" b="1"/>
              <a:t>Não ao descartável!</a:t>
            </a:r>
            <a:endParaRPr lang="pt-BR" sz="35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 descr="Scan 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50"/>
            <a:ext cx="9332913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684213" y="3346450"/>
            <a:ext cx="6192837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>
                <a:solidFill>
                  <a:schemeClr val="bg1"/>
                </a:solidFill>
              </a:rPr>
              <a:t>Elaboração: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Priscila Lopes (Urca)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Miriam Langenbach (Urca)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Rose Prazeres (Santa Teresa)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Gilce Anne Bastos (Vargem Grande)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Joanir Viana de Almeida (Freguesia – núcleo em formação) 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Tatiana Pastorello (Freguesia)</a:t>
            </a:r>
          </a:p>
          <a:p>
            <a:pPr>
              <a:lnSpc>
                <a:spcPct val="120000"/>
              </a:lnSpc>
            </a:pPr>
            <a:r>
              <a:rPr lang="pt-BR" sz="1400">
                <a:solidFill>
                  <a:schemeClr val="bg1"/>
                </a:solidFill>
              </a:rPr>
              <a:t>Zizete Coutinho da Silva (Vargem Grande)</a:t>
            </a:r>
          </a:p>
        </p:txBody>
      </p:sp>
      <p:pic>
        <p:nvPicPr>
          <p:cNvPr id="4301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78013"/>
            <a:ext cx="88201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3817938"/>
            <a:ext cx="16192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643</Words>
  <Application>Microsoft Macintosh PowerPoint</Application>
  <PresentationFormat>Apresentação na tela (16:10)</PresentationFormat>
  <Paragraphs>96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Modelo de design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3" baseType="lpstr">
      <vt:lpstr>Arial</vt:lpstr>
      <vt:lpstr>ＭＳ Ｐゴシック</vt:lpstr>
      <vt:lpstr>Calibri</vt:lpstr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A Sociedade Brasileira de Endocrinologia e Metabolismo adverte: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-</dc:creator>
  <cp:lastModifiedBy>-</cp:lastModifiedBy>
  <cp:revision>101</cp:revision>
  <dcterms:created xsi:type="dcterms:W3CDTF">2013-09-11T15:30:11Z</dcterms:created>
  <dcterms:modified xsi:type="dcterms:W3CDTF">2014-02-04T16:00:19Z</dcterms:modified>
</cp:coreProperties>
</file>