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68" r:id="rId4"/>
    <p:sldId id="289" r:id="rId5"/>
    <p:sldId id="267" r:id="rId6"/>
    <p:sldId id="285" r:id="rId7"/>
    <p:sldId id="270" r:id="rId8"/>
    <p:sldId id="287" r:id="rId9"/>
    <p:sldId id="283" r:id="rId10"/>
    <p:sldId id="259" r:id="rId11"/>
    <p:sldId id="261" r:id="rId12"/>
    <p:sldId id="262" r:id="rId13"/>
    <p:sldId id="263" r:id="rId14"/>
    <p:sldId id="264" r:id="rId15"/>
    <p:sldId id="265" r:id="rId16"/>
    <p:sldId id="281" r:id="rId17"/>
    <p:sldId id="266" r:id="rId18"/>
    <p:sldId id="260" r:id="rId19"/>
    <p:sldId id="286" r:id="rId20"/>
    <p:sldId id="275" r:id="rId21"/>
    <p:sldId id="280" r:id="rId22"/>
    <p:sldId id="274" r:id="rId23"/>
    <p:sldId id="288" r:id="rId24"/>
    <p:sldId id="278" r:id="rId25"/>
  </p:sldIdLst>
  <p:sldSz cx="9144000" cy="6858000" type="screen4x3"/>
  <p:notesSz cx="6858000" cy="9144000"/>
  <p:defaultTextStyle>
    <a:lvl1pPr>
      <a:defRPr sz="3200">
        <a:latin typeface="Calibri"/>
        <a:ea typeface="Calibri"/>
        <a:cs typeface="Calibri"/>
        <a:sym typeface="Calibri"/>
      </a:defRPr>
    </a:lvl1pPr>
    <a:lvl2pPr indent="457200">
      <a:defRPr sz="3200">
        <a:latin typeface="Calibri"/>
        <a:ea typeface="Calibri"/>
        <a:cs typeface="Calibri"/>
        <a:sym typeface="Calibri"/>
      </a:defRPr>
    </a:lvl2pPr>
    <a:lvl3pPr indent="914400">
      <a:defRPr sz="3200">
        <a:latin typeface="Calibri"/>
        <a:ea typeface="Calibri"/>
        <a:cs typeface="Calibri"/>
        <a:sym typeface="Calibri"/>
      </a:defRPr>
    </a:lvl3pPr>
    <a:lvl4pPr indent="1371600">
      <a:defRPr sz="3200">
        <a:latin typeface="Calibri"/>
        <a:ea typeface="Calibri"/>
        <a:cs typeface="Calibri"/>
        <a:sym typeface="Calibri"/>
      </a:defRPr>
    </a:lvl4pPr>
    <a:lvl5pPr indent="1828800">
      <a:defRPr sz="3200">
        <a:latin typeface="Calibri"/>
        <a:ea typeface="Calibri"/>
        <a:cs typeface="Calibri"/>
        <a:sym typeface="Calibri"/>
      </a:defRPr>
    </a:lvl5pPr>
    <a:lvl6pPr>
      <a:defRPr sz="3200">
        <a:latin typeface="Calibri"/>
        <a:ea typeface="Calibri"/>
        <a:cs typeface="Calibri"/>
        <a:sym typeface="Calibri"/>
      </a:defRPr>
    </a:lvl6pPr>
    <a:lvl7pPr>
      <a:defRPr sz="3200">
        <a:latin typeface="Calibri"/>
        <a:ea typeface="Calibri"/>
        <a:cs typeface="Calibri"/>
        <a:sym typeface="Calibri"/>
      </a:defRPr>
    </a:lvl7pPr>
    <a:lvl8pPr>
      <a:defRPr sz="3200">
        <a:latin typeface="Calibri"/>
        <a:ea typeface="Calibri"/>
        <a:cs typeface="Calibri"/>
        <a:sym typeface="Calibri"/>
      </a:defRPr>
    </a:lvl8pPr>
    <a:lvl9pPr>
      <a:defRPr sz="3200">
        <a:latin typeface="Calibri"/>
        <a:ea typeface="Calibri"/>
        <a:cs typeface="Calibri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3CECE"/>
          </a:solidFill>
        </a:fill>
      </a:tcStyle>
    </a:wholeTbl>
    <a:band2H>
      <a:tcTxStyle/>
      <a:tcStyle>
        <a:tcBdr/>
        <a:fill>
          <a:solidFill>
            <a:srgbClr val="F1E8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E4846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E4846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E48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80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6" name="Shape 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2FF42C-0342-4C9F-A9FD-923536ADB834}" type="datetimeFigureOut">
              <a:rPr lang="en-US"/>
              <a:pPr>
                <a:defRPr/>
              </a:pPr>
              <a:t>10/17/2015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E6FD0A-D444-47AF-87EB-C07019DF640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sldNum" sz="quarter" idx="2"/>
          </p:nvPr>
        </p:nvSpPr>
        <p:spPr>
          <a:xfrm>
            <a:off x="6553200" y="6404292"/>
            <a:ext cx="2133600" cy="2692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lvl="0"/>
            <a:fld id="{86CB4B4D-7CA3-9044-876B-883B54F8677D}" type="slidenum">
              <a:rPr/>
              <a:pPr lvl="0"/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med"/>
  <p:txStyles>
    <p:titleStyle>
      <a:lvl1pPr algn="ctr">
        <a:defRPr sz="4400">
          <a:latin typeface="Calibri"/>
          <a:ea typeface="Calibri"/>
          <a:cs typeface="Calibri"/>
          <a:sym typeface="Calibri"/>
        </a:defRPr>
      </a:lvl1pPr>
      <a:lvl2pPr algn="ctr">
        <a:defRPr sz="4400">
          <a:latin typeface="Calibri"/>
          <a:ea typeface="Calibri"/>
          <a:cs typeface="Calibri"/>
          <a:sym typeface="Calibri"/>
        </a:defRPr>
      </a:lvl2pPr>
      <a:lvl3pPr algn="ctr">
        <a:defRPr sz="4400">
          <a:latin typeface="Calibri"/>
          <a:ea typeface="Calibri"/>
          <a:cs typeface="Calibri"/>
          <a:sym typeface="Calibri"/>
        </a:defRPr>
      </a:lvl3pPr>
      <a:lvl4pPr algn="ctr">
        <a:defRPr sz="4400">
          <a:latin typeface="Calibri"/>
          <a:ea typeface="Calibri"/>
          <a:cs typeface="Calibri"/>
          <a:sym typeface="Calibri"/>
        </a:defRPr>
      </a:lvl4pPr>
      <a:lvl5pPr algn="ctr">
        <a:defRPr sz="4400">
          <a:latin typeface="Calibri"/>
          <a:ea typeface="Calibri"/>
          <a:cs typeface="Calibri"/>
          <a:sym typeface="Calibri"/>
        </a:defRPr>
      </a:lvl5pPr>
      <a:lvl6pPr indent="457200" algn="ctr">
        <a:defRPr sz="4400">
          <a:latin typeface="Calibri"/>
          <a:ea typeface="Calibri"/>
          <a:cs typeface="Calibri"/>
          <a:sym typeface="Calibri"/>
        </a:defRPr>
      </a:lvl6pPr>
      <a:lvl7pPr indent="914400" algn="ctr">
        <a:defRPr sz="4400">
          <a:latin typeface="Calibri"/>
          <a:ea typeface="Calibri"/>
          <a:cs typeface="Calibri"/>
          <a:sym typeface="Calibri"/>
        </a:defRPr>
      </a:lvl7pPr>
      <a:lvl8pPr indent="1371600" algn="ctr">
        <a:defRPr sz="4400">
          <a:latin typeface="Calibri"/>
          <a:ea typeface="Calibri"/>
          <a:cs typeface="Calibri"/>
          <a:sym typeface="Calibri"/>
        </a:defRPr>
      </a:lvl8pPr>
      <a:lvl9pPr indent="1828800" algn="ctr">
        <a:defRPr sz="4400">
          <a:latin typeface="Calibri"/>
          <a:ea typeface="Calibri"/>
          <a:cs typeface="Calibri"/>
          <a:sym typeface="Calibri"/>
        </a:defRPr>
      </a:lvl9pPr>
    </p:titleStyle>
    <p:bodyStyle>
      <a:lvl1pPr marL="342900" indent="-342900">
        <a:spcBef>
          <a:spcPts val="700"/>
        </a:spcBef>
        <a:buSzPct val="100000"/>
        <a:buFont typeface="Arial"/>
        <a:buChar char="»"/>
        <a:defRPr sz="3200">
          <a:latin typeface="Calibri"/>
          <a:ea typeface="Calibri"/>
          <a:cs typeface="Calibri"/>
          <a:sym typeface="Calibri"/>
        </a:defRPr>
      </a:lvl1pPr>
      <a:lvl2pPr marL="783771" indent="-326571">
        <a:spcBef>
          <a:spcPts val="700"/>
        </a:spcBef>
        <a:buSzPct val="100000"/>
        <a:buFont typeface="Arial"/>
        <a:buChar char="–"/>
        <a:defRPr sz="3200">
          <a:latin typeface="Calibri"/>
          <a:ea typeface="Calibri"/>
          <a:cs typeface="Calibri"/>
          <a:sym typeface="Calibri"/>
        </a:defRPr>
      </a:lvl2pPr>
      <a:lvl3pPr marL="1219200" indent="-30480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3pPr>
      <a:lvl4pPr marL="1737360" indent="-365760">
        <a:spcBef>
          <a:spcPts val="700"/>
        </a:spcBef>
        <a:buSzPct val="100000"/>
        <a:buFont typeface="Arial"/>
        <a:buChar char="–"/>
        <a:defRPr sz="3200">
          <a:latin typeface="Calibri"/>
          <a:ea typeface="Calibri"/>
          <a:cs typeface="Calibri"/>
          <a:sym typeface="Calibri"/>
        </a:defRPr>
      </a:lvl4pPr>
      <a:lvl5pPr marL="2235200" indent="-406400">
        <a:spcBef>
          <a:spcPts val="700"/>
        </a:spcBef>
        <a:buSzPct val="100000"/>
        <a:buFont typeface="Arial"/>
        <a:buChar char="»"/>
        <a:defRPr sz="3200">
          <a:latin typeface="Calibri"/>
          <a:ea typeface="Calibri"/>
          <a:cs typeface="Calibri"/>
          <a:sym typeface="Calibri"/>
        </a:defRPr>
      </a:lvl5pPr>
      <a:lvl6pPr marL="2692400" indent="-40640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6pPr>
      <a:lvl7pPr marL="3149600" indent="-40640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7pPr>
      <a:lvl8pPr marL="3606800" indent="-40640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8pPr>
      <a:lvl9pPr marL="4064000" indent="-40640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9pPr>
    </p:bodyStyle>
    <p:otherStyle>
      <a:lvl1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indent="4572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indent="9144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indent="13716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indent="18288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emf"/><Relationship Id="rId7" Type="http://schemas.openxmlformats.org/officeDocument/2006/relationships/image" Target="../media/image9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/>
        </p:nvSpPr>
        <p:spPr>
          <a:xfrm>
            <a:off x="-1" y="0"/>
            <a:ext cx="9144002" cy="515389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Shape 9"/>
          <p:cNvSpPr/>
          <p:nvPr/>
        </p:nvSpPr>
        <p:spPr>
          <a:xfrm>
            <a:off x="228600" y="4648200"/>
            <a:ext cx="457200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spcBef>
                <a:spcPts val="1000"/>
              </a:spcBef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1</a:t>
            </a:r>
          </a:p>
        </p:txBody>
      </p:sp>
      <p:pic>
        <p:nvPicPr>
          <p:cNvPr id="10" name="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200" y="5446712"/>
            <a:ext cx="9144000" cy="1487488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048000" y="1066800"/>
            <a:ext cx="3197225" cy="3081338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Shape 12"/>
          <p:cNvSpPr/>
          <p:nvPr/>
        </p:nvSpPr>
        <p:spPr>
          <a:xfrm>
            <a:off x="3171286" y="4622094"/>
            <a:ext cx="2953828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800" b="1">
                <a:solidFill>
                  <a:srgbClr val="20C22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20C22F"/>
                </a:solidFill>
              </a:rPr>
              <a:t>www.redeecologicario.org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/>
          <p:nvPr/>
        </p:nvSpPr>
        <p:spPr>
          <a:xfrm>
            <a:off x="228600" y="4648200"/>
            <a:ext cx="457200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spcBef>
                <a:spcPts val="1000"/>
              </a:spcBef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1</a:t>
            </a:r>
          </a:p>
        </p:txBody>
      </p:sp>
      <p:pic>
        <p:nvPicPr>
          <p:cNvPr id="16" name="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200" y="5446712"/>
            <a:ext cx="9144000" cy="1487488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/>
        </p:nvSpPr>
        <p:spPr>
          <a:xfrm>
            <a:off x="-1" y="1142999"/>
            <a:ext cx="9144002" cy="430887"/>
          </a:xfrm>
          <a:prstGeom prst="rect">
            <a:avLst/>
          </a:prstGeom>
          <a:solidFill>
            <a:srgbClr val="FFFFFF">
              <a:alpha val="50195"/>
            </a:srgb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spcBef>
                <a:spcPts val="1000"/>
              </a:spcBef>
              <a:defRPr sz="2800" b="1">
                <a:solidFill>
                  <a:srgbClr val="00B05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endParaRPr sz="2800" b="1">
              <a:solidFill>
                <a:srgbClr val="00B050"/>
              </a:solidFill>
              <a:effectLst>
                <a:outerShdw blurRad="12700" dist="25400" dir="2700000" rotWithShape="0">
                  <a:srgbClr val="DDDDDD"/>
                </a:outerShdw>
              </a:effectLst>
            </a:endParaRPr>
          </a:p>
        </p:txBody>
      </p:sp>
      <p:sp>
        <p:nvSpPr>
          <p:cNvPr id="18" name="Shape 18"/>
          <p:cNvSpPr/>
          <p:nvPr/>
        </p:nvSpPr>
        <p:spPr>
          <a:xfrm>
            <a:off x="1828800" y="2286000"/>
            <a:ext cx="5638800" cy="36933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457200" lvl="0" indent="-457200">
              <a:spcBef>
                <a:spcPts val="1400"/>
              </a:spcBef>
              <a:buClr>
                <a:srgbClr val="00B050"/>
              </a:buClr>
              <a:buSzPct val="100000"/>
              <a:buFont typeface="Arial"/>
              <a:buChar char="•"/>
              <a:defRPr sz="1800"/>
            </a:pPr>
            <a:endParaRPr sz="2400" b="1">
              <a:solidFill>
                <a:srgbClr val="00B050"/>
              </a:solidFill>
            </a:endParaRPr>
          </a:p>
        </p:txBody>
      </p:sp>
      <p:sp>
        <p:nvSpPr>
          <p:cNvPr id="7" name="CaixaDeTexto 1"/>
          <p:cNvSpPr txBox="1">
            <a:spLocks noChangeArrowheads="1"/>
          </p:cNvSpPr>
          <p:nvPr/>
        </p:nvSpPr>
        <p:spPr bwMode="auto">
          <a:xfrm>
            <a:off x="144463" y="1066800"/>
            <a:ext cx="5427669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altLang="pt-BR" b="1" dirty="0">
                <a:solidFill>
                  <a:srgbClr val="00B050"/>
                </a:solidFill>
              </a:rPr>
              <a:t>Curso de </a:t>
            </a:r>
            <a:r>
              <a:rPr lang="pt-BR" altLang="pt-BR" b="1" dirty="0" smtClean="0">
                <a:solidFill>
                  <a:srgbClr val="00B050"/>
                </a:solidFill>
              </a:rPr>
              <a:t>Capacitação para formação de novos grupos de </a:t>
            </a:r>
            <a:endParaRPr lang="pt-BR" altLang="pt-BR" b="1" dirty="0">
              <a:solidFill>
                <a:srgbClr val="00B050"/>
              </a:solidFill>
            </a:endParaRPr>
          </a:p>
          <a:p>
            <a:pPr algn="ctr"/>
            <a:r>
              <a:rPr lang="pt-BR" altLang="pt-BR" b="1" dirty="0">
                <a:solidFill>
                  <a:srgbClr val="00B050"/>
                </a:solidFill>
              </a:rPr>
              <a:t>Compras </a:t>
            </a:r>
            <a:r>
              <a:rPr lang="pt-BR" altLang="pt-BR" b="1" dirty="0" err="1">
                <a:solidFill>
                  <a:srgbClr val="00B050"/>
                </a:solidFill>
              </a:rPr>
              <a:t>Agroecológicas</a:t>
            </a:r>
            <a:r>
              <a:rPr lang="pt-BR" altLang="pt-BR" b="1" dirty="0">
                <a:solidFill>
                  <a:srgbClr val="00B050"/>
                </a:solidFill>
              </a:rPr>
              <a:t> </a:t>
            </a:r>
          </a:p>
        </p:txBody>
      </p:sp>
      <p:pic>
        <p:nvPicPr>
          <p:cNvPr id="8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57900" y="228600"/>
            <a:ext cx="2971800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tângulo 8"/>
          <p:cNvSpPr/>
          <p:nvPr/>
        </p:nvSpPr>
        <p:spPr>
          <a:xfrm>
            <a:off x="642910" y="3214686"/>
            <a:ext cx="70009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BR" b="1" dirty="0" smtClean="0">
                <a:solidFill>
                  <a:srgbClr val="00B050"/>
                </a:solidFill>
              </a:rPr>
              <a:t>8º Encontro – 17 de outubro de 2015</a:t>
            </a:r>
          </a:p>
          <a:p>
            <a:endParaRPr lang="pt-BR" altLang="pt-BR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/>
        </p:nvSpPr>
        <p:spPr>
          <a:xfrm>
            <a:off x="-1" y="0"/>
            <a:ext cx="9144002" cy="572285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Shape 15"/>
          <p:cNvSpPr/>
          <p:nvPr/>
        </p:nvSpPr>
        <p:spPr>
          <a:xfrm>
            <a:off x="228600" y="4648200"/>
            <a:ext cx="457200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spcBef>
                <a:spcPts val="1000"/>
              </a:spcBef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1</a:t>
            </a:r>
          </a:p>
        </p:txBody>
      </p:sp>
      <p:pic>
        <p:nvPicPr>
          <p:cNvPr id="16" name="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200" y="5446712"/>
            <a:ext cx="9144000" cy="1487488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/>
        </p:nvSpPr>
        <p:spPr>
          <a:xfrm>
            <a:off x="-1" y="1142999"/>
            <a:ext cx="9144002" cy="497841"/>
          </a:xfrm>
          <a:prstGeom prst="rect">
            <a:avLst/>
          </a:prstGeom>
          <a:solidFill>
            <a:srgbClr val="FFFFFF">
              <a:alpha val="50195"/>
            </a:srgb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spcBef>
                <a:spcPts val="1000"/>
              </a:spcBef>
              <a:defRPr sz="2800" b="1">
                <a:solidFill>
                  <a:srgbClr val="00B05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sz="2800" b="1">
                <a:solidFill>
                  <a:srgbClr val="00B05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rPr>
              <a:t>O papel do grupo</a:t>
            </a:r>
          </a:p>
        </p:txBody>
      </p:sp>
      <p:sp>
        <p:nvSpPr>
          <p:cNvPr id="18" name="Shape 18"/>
          <p:cNvSpPr/>
          <p:nvPr/>
        </p:nvSpPr>
        <p:spPr>
          <a:xfrm>
            <a:off x="1828800" y="2286000"/>
            <a:ext cx="5638800" cy="1524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457200" lvl="0" indent="-457200">
              <a:spcBef>
                <a:spcPts val="1400"/>
              </a:spcBef>
              <a:buClr>
                <a:srgbClr val="00B050"/>
              </a:buClr>
              <a:buSzPct val="100000"/>
              <a:buFont typeface="Arial"/>
              <a:buChar char="•"/>
              <a:defRPr sz="1800"/>
            </a:pPr>
            <a:r>
              <a:rPr lang="pt-BR" sz="2400" b="1" dirty="0" smtClean="0">
                <a:solidFill>
                  <a:srgbClr val="00B050"/>
                </a:solidFill>
              </a:rPr>
              <a:t>Identidade do grupo</a:t>
            </a:r>
            <a:endParaRPr sz="2400" b="1">
              <a:solidFill>
                <a:srgbClr val="00B050"/>
              </a:solidFill>
            </a:endParaRPr>
          </a:p>
          <a:p>
            <a:pPr marL="457200" lvl="0" indent="-457200">
              <a:spcBef>
                <a:spcPts val="1400"/>
              </a:spcBef>
              <a:buClr>
                <a:srgbClr val="00B050"/>
              </a:buClr>
              <a:buSzPct val="100000"/>
              <a:buFont typeface="Arial"/>
              <a:buChar char="•"/>
              <a:defRPr sz="1800"/>
            </a:pPr>
            <a:r>
              <a:rPr lang="pt-BR" sz="2400" b="1" dirty="0" smtClean="0">
                <a:solidFill>
                  <a:srgbClr val="00B050"/>
                </a:solidFill>
              </a:rPr>
              <a:t>Papel de cada um dentro do grupo </a:t>
            </a:r>
            <a:endParaRPr sz="2400" b="1">
              <a:solidFill>
                <a:srgbClr val="00B050"/>
              </a:solidFill>
            </a:endParaRPr>
          </a:p>
          <a:p>
            <a:pPr marL="457200" lvl="0" indent="-457200">
              <a:spcBef>
                <a:spcPts val="1400"/>
              </a:spcBef>
              <a:buClr>
                <a:srgbClr val="00B050"/>
              </a:buClr>
              <a:buSzPct val="100000"/>
              <a:buFont typeface="Arial"/>
              <a:buChar char="•"/>
              <a:defRPr sz="1800"/>
            </a:pPr>
            <a:r>
              <a:rPr lang="pt-BR" sz="2400" b="1" dirty="0" smtClean="0">
                <a:solidFill>
                  <a:srgbClr val="00B050"/>
                </a:solidFill>
              </a:rPr>
              <a:t>Desafios</a:t>
            </a:r>
            <a:endParaRPr sz="2400" b="1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/>
        </p:nvSpPr>
        <p:spPr>
          <a:xfrm>
            <a:off x="-1" y="0"/>
            <a:ext cx="9144002" cy="572285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Shape 15"/>
          <p:cNvSpPr/>
          <p:nvPr/>
        </p:nvSpPr>
        <p:spPr>
          <a:xfrm>
            <a:off x="228600" y="4648200"/>
            <a:ext cx="457200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spcBef>
                <a:spcPts val="1000"/>
              </a:spcBef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1</a:t>
            </a:r>
          </a:p>
        </p:txBody>
      </p:sp>
      <p:pic>
        <p:nvPicPr>
          <p:cNvPr id="16" name="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5370512"/>
            <a:ext cx="9144000" cy="1487488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/>
        </p:nvSpPr>
        <p:spPr>
          <a:xfrm>
            <a:off x="-1" y="1142999"/>
            <a:ext cx="9144002" cy="430887"/>
          </a:xfrm>
          <a:prstGeom prst="rect">
            <a:avLst/>
          </a:prstGeom>
          <a:solidFill>
            <a:srgbClr val="FFFFFF">
              <a:alpha val="50195"/>
            </a:srgb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spcBef>
                <a:spcPts val="1000"/>
              </a:spcBef>
              <a:defRPr sz="2800" b="1">
                <a:solidFill>
                  <a:srgbClr val="00B05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lang="pt-BR" sz="2800" b="1" dirty="0" smtClean="0">
                <a:solidFill>
                  <a:srgbClr val="00B05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rPr>
              <a:t>Grupo: pilares</a:t>
            </a:r>
            <a:endParaRPr sz="2800" b="1">
              <a:solidFill>
                <a:srgbClr val="00B050"/>
              </a:solidFill>
              <a:effectLst>
                <a:outerShdw blurRad="12700" dist="25400" dir="2700000" rotWithShape="0">
                  <a:srgbClr val="DDDDDD"/>
                </a:outerShdw>
              </a:effectLst>
            </a:endParaRPr>
          </a:p>
        </p:txBody>
      </p:sp>
      <p:sp>
        <p:nvSpPr>
          <p:cNvPr id="18" name="Shape 18"/>
          <p:cNvSpPr/>
          <p:nvPr/>
        </p:nvSpPr>
        <p:spPr>
          <a:xfrm>
            <a:off x="1428728" y="2143116"/>
            <a:ext cx="6000792" cy="9182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L="457200" lvl="0" indent="-457200" algn="l">
              <a:spcBef>
                <a:spcPts val="1400"/>
              </a:spcBef>
              <a:buClr>
                <a:srgbClr val="00B050"/>
              </a:buClr>
              <a:buSzPct val="100000"/>
              <a:buFont typeface="Arial"/>
              <a:buChar char="•"/>
              <a:defRPr sz="1800"/>
            </a:pPr>
            <a:r>
              <a:rPr lang="pt-BR" sz="2400" b="1" dirty="0" smtClean="0">
                <a:solidFill>
                  <a:srgbClr val="00B050"/>
                </a:solidFill>
              </a:rPr>
              <a:t>Autogestão</a:t>
            </a:r>
          </a:p>
          <a:p>
            <a:pPr marL="457200" lvl="0" indent="-457200" algn="l">
              <a:spcBef>
                <a:spcPts val="1400"/>
              </a:spcBef>
              <a:buClr>
                <a:srgbClr val="00B050"/>
              </a:buClr>
              <a:buSzPct val="100000"/>
              <a:buFont typeface="Arial"/>
              <a:buChar char="•"/>
              <a:defRPr sz="1800"/>
            </a:pPr>
            <a:r>
              <a:rPr lang="pt-BR" sz="2400" b="1" dirty="0" smtClean="0">
                <a:solidFill>
                  <a:srgbClr val="00B050"/>
                </a:solidFill>
              </a:rPr>
              <a:t>Participação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/>
        </p:nvSpPr>
        <p:spPr>
          <a:xfrm>
            <a:off x="-1" y="0"/>
            <a:ext cx="9144002" cy="572285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Shape 15"/>
          <p:cNvSpPr/>
          <p:nvPr/>
        </p:nvSpPr>
        <p:spPr>
          <a:xfrm>
            <a:off x="228600" y="4648200"/>
            <a:ext cx="457200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spcBef>
                <a:spcPts val="1000"/>
              </a:spcBef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1</a:t>
            </a:r>
          </a:p>
        </p:txBody>
      </p:sp>
      <p:pic>
        <p:nvPicPr>
          <p:cNvPr id="16" name="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5370512"/>
            <a:ext cx="9144000" cy="1487488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/>
        </p:nvSpPr>
        <p:spPr>
          <a:xfrm>
            <a:off x="-1" y="1142999"/>
            <a:ext cx="9144002" cy="430887"/>
          </a:xfrm>
          <a:prstGeom prst="rect">
            <a:avLst/>
          </a:prstGeom>
          <a:solidFill>
            <a:srgbClr val="FFFFFF">
              <a:alpha val="50195"/>
            </a:srgb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spcBef>
                <a:spcPts val="1000"/>
              </a:spcBef>
              <a:defRPr sz="2800" b="1">
                <a:solidFill>
                  <a:srgbClr val="00B05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lang="pt-BR" sz="2800" b="1" dirty="0" smtClean="0">
                <a:solidFill>
                  <a:srgbClr val="00B05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rPr>
              <a:t>Grupo</a:t>
            </a:r>
            <a:endParaRPr sz="2800" b="1">
              <a:solidFill>
                <a:srgbClr val="00B050"/>
              </a:solidFill>
              <a:effectLst>
                <a:outerShdw blurRad="12700" dist="25400" dir="2700000" rotWithShape="0">
                  <a:srgbClr val="DDDDDD"/>
                </a:outerShdw>
              </a:effectLst>
            </a:endParaRPr>
          </a:p>
        </p:txBody>
      </p:sp>
      <p:sp>
        <p:nvSpPr>
          <p:cNvPr id="18" name="Shape 18"/>
          <p:cNvSpPr/>
          <p:nvPr/>
        </p:nvSpPr>
        <p:spPr>
          <a:xfrm>
            <a:off x="1428728" y="1714488"/>
            <a:ext cx="6000792" cy="331372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L="457200" lvl="0" indent="-457200" algn="l">
              <a:spcBef>
                <a:spcPts val="1400"/>
              </a:spcBef>
              <a:buClr>
                <a:srgbClr val="00B050"/>
              </a:buClr>
              <a:buSzPct val="100000"/>
              <a:buFont typeface="Arial"/>
              <a:buChar char="•"/>
              <a:defRPr sz="1800"/>
            </a:pPr>
            <a:r>
              <a:rPr lang="pt-BR" sz="2400" b="1" dirty="0" smtClean="0">
                <a:solidFill>
                  <a:srgbClr val="00B050"/>
                </a:solidFill>
              </a:rPr>
              <a:t>Grupo, no nosso caso, se aplica a um conjunto de diferentes pessoas, cujas relações se fundem numa série de papeis interligados, e que interagem em prol de um objetivo comum. </a:t>
            </a:r>
          </a:p>
          <a:p>
            <a:pPr marL="457200" lvl="0" indent="-457200" algn="l">
              <a:spcBef>
                <a:spcPts val="1400"/>
              </a:spcBef>
              <a:buClr>
                <a:srgbClr val="00B050"/>
              </a:buClr>
              <a:buSzPct val="100000"/>
              <a:buFont typeface="Arial"/>
              <a:buChar char="•"/>
              <a:defRPr sz="1800"/>
            </a:pPr>
            <a:r>
              <a:rPr lang="pt-BR" sz="2400" b="1" dirty="0" smtClean="0">
                <a:solidFill>
                  <a:srgbClr val="00B050"/>
                </a:solidFill>
              </a:rPr>
              <a:t>É auto </a:t>
            </a:r>
            <a:r>
              <a:rPr lang="pt-BR" sz="2400" b="1" dirty="0" err="1" smtClean="0">
                <a:solidFill>
                  <a:srgbClr val="00B050"/>
                </a:solidFill>
              </a:rPr>
              <a:t>gestionado</a:t>
            </a:r>
            <a:r>
              <a:rPr lang="pt-BR" sz="2400" b="1" dirty="0" smtClean="0">
                <a:solidFill>
                  <a:srgbClr val="00B050"/>
                </a:solidFill>
              </a:rPr>
              <a:t>, pró-ativo, articulador, engajado, político.</a:t>
            </a:r>
          </a:p>
          <a:p>
            <a:pPr marL="457200" lvl="0" indent="-457200" algn="l">
              <a:spcBef>
                <a:spcPts val="1400"/>
              </a:spcBef>
              <a:buClr>
                <a:srgbClr val="00B050"/>
              </a:buClr>
              <a:buSzPct val="100000"/>
              <a:buFont typeface="Arial"/>
              <a:buChar char="•"/>
              <a:defRPr sz="1800"/>
            </a:pPr>
            <a:r>
              <a:rPr lang="pt-BR" sz="2400" b="1" dirty="0" smtClean="0">
                <a:solidFill>
                  <a:srgbClr val="00B050"/>
                </a:solidFill>
              </a:rPr>
              <a:t>Decisões coletivas.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/>
        </p:nvSpPr>
        <p:spPr>
          <a:xfrm>
            <a:off x="-1" y="0"/>
            <a:ext cx="9144002" cy="572285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Shape 15"/>
          <p:cNvSpPr/>
          <p:nvPr/>
        </p:nvSpPr>
        <p:spPr>
          <a:xfrm>
            <a:off x="228600" y="4648200"/>
            <a:ext cx="457200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spcBef>
                <a:spcPts val="1000"/>
              </a:spcBef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1</a:t>
            </a:r>
          </a:p>
        </p:txBody>
      </p:sp>
      <p:pic>
        <p:nvPicPr>
          <p:cNvPr id="16" name="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5370512"/>
            <a:ext cx="9144000" cy="1487488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/>
        </p:nvSpPr>
        <p:spPr>
          <a:xfrm>
            <a:off x="-1" y="642919"/>
            <a:ext cx="9144002" cy="430887"/>
          </a:xfrm>
          <a:prstGeom prst="rect">
            <a:avLst/>
          </a:prstGeom>
          <a:solidFill>
            <a:srgbClr val="FFFFFF">
              <a:alpha val="50195"/>
            </a:srgb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ctr">
              <a:spcBef>
                <a:spcPts val="1000"/>
              </a:spcBef>
              <a:defRPr sz="2800" b="1">
                <a:solidFill>
                  <a:srgbClr val="00B05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lang="pt-BR" sz="2800" b="1" dirty="0" smtClean="0">
                <a:solidFill>
                  <a:srgbClr val="00B05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rPr>
              <a:t>Grupo: objetivos e meios</a:t>
            </a:r>
            <a:endParaRPr sz="2800" b="1">
              <a:solidFill>
                <a:srgbClr val="00B050"/>
              </a:solidFill>
              <a:effectLst>
                <a:outerShdw blurRad="12700" dist="25400" dir="2700000" rotWithShape="0">
                  <a:srgbClr val="DDDDDD"/>
                </a:outerShdw>
              </a:effectLst>
            </a:endParaRPr>
          </a:p>
        </p:txBody>
      </p:sp>
      <p:sp>
        <p:nvSpPr>
          <p:cNvPr id="18" name="Shape 18"/>
          <p:cNvSpPr/>
          <p:nvPr/>
        </p:nvSpPr>
        <p:spPr>
          <a:xfrm>
            <a:off x="1428728" y="1071546"/>
            <a:ext cx="6000792" cy="460126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L="457200" lvl="0" indent="-457200" algn="l">
              <a:spcBef>
                <a:spcPts val="1400"/>
              </a:spcBef>
              <a:buClr>
                <a:srgbClr val="00B050"/>
              </a:buClr>
              <a:buSzPct val="100000"/>
              <a:buFont typeface="Arial"/>
              <a:buChar char="•"/>
              <a:defRPr sz="1800"/>
            </a:pPr>
            <a:r>
              <a:rPr lang="pt-BR" sz="2400" b="1" dirty="0" smtClean="0">
                <a:solidFill>
                  <a:srgbClr val="00B050"/>
                </a:solidFill>
              </a:rPr>
              <a:t>O objetivo é realizar compras coletivas de produtos agro ecológicos, mas inserido num contexto de apoiar as iniciativas dos produtores, numa relação de confiança; visando a fomentar o consumo ético, solidário e ecológico.</a:t>
            </a:r>
          </a:p>
          <a:p>
            <a:pPr marL="457200" lvl="0" indent="-457200" algn="l">
              <a:spcBef>
                <a:spcPts val="1400"/>
              </a:spcBef>
              <a:buClr>
                <a:srgbClr val="00B050"/>
              </a:buClr>
              <a:buSzPct val="100000"/>
              <a:buFont typeface="Arial"/>
              <a:buChar char="•"/>
              <a:defRPr sz="1800"/>
            </a:pPr>
            <a:r>
              <a:rPr lang="pt-BR" sz="2400" b="1" dirty="0" smtClean="0">
                <a:solidFill>
                  <a:srgbClr val="00B050"/>
                </a:solidFill>
              </a:rPr>
              <a:t>Luta contra o agronegócio.</a:t>
            </a:r>
          </a:p>
          <a:p>
            <a:pPr marL="457200" lvl="0" indent="-457200" algn="l">
              <a:spcBef>
                <a:spcPts val="1400"/>
              </a:spcBef>
              <a:buClr>
                <a:srgbClr val="00B050"/>
              </a:buClr>
              <a:buSzPct val="100000"/>
              <a:buFont typeface="Arial"/>
              <a:buChar char="•"/>
              <a:defRPr sz="1800"/>
            </a:pPr>
            <a:r>
              <a:rPr lang="pt-BR" sz="2400" b="1" dirty="0" smtClean="0">
                <a:solidFill>
                  <a:srgbClr val="00B050"/>
                </a:solidFill>
              </a:rPr>
              <a:t>Uma nova forma de consumo, com um papel participativo, educador e político</a:t>
            </a:r>
            <a:r>
              <a:rPr lang="pt-BR" sz="2400" b="1" dirty="0" smtClean="0">
                <a:solidFill>
                  <a:srgbClr val="00B050"/>
                </a:solidFill>
              </a:rPr>
              <a:t>.</a:t>
            </a:r>
          </a:p>
          <a:p>
            <a:pPr marL="457200" lvl="0" indent="-457200" algn="l">
              <a:spcBef>
                <a:spcPts val="1400"/>
              </a:spcBef>
              <a:buClr>
                <a:srgbClr val="00B050"/>
              </a:buClr>
              <a:buSzPct val="100000"/>
              <a:buFont typeface="Arial"/>
              <a:buChar char="•"/>
              <a:defRPr sz="1800"/>
            </a:pPr>
            <a:r>
              <a:rPr lang="pt-BR" sz="2400" b="1" dirty="0" smtClean="0">
                <a:solidFill>
                  <a:srgbClr val="00B050"/>
                </a:solidFill>
              </a:rPr>
              <a:t>Campo e cidade de dando as mãos, numa relação direta.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 idx="4294967295"/>
          </p:nvPr>
        </p:nvSpPr>
        <p:spPr>
          <a:xfrm>
            <a:off x="0" y="381000"/>
            <a:ext cx="9144000" cy="5334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anchor="b"/>
          <a:lstStyle/>
          <a:p>
            <a:pPr>
              <a:defRPr/>
            </a:pPr>
            <a:r>
              <a:rPr lang="pt-BR" altLang="pt-BR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Aspectos instrumentais</a:t>
            </a:r>
          </a:p>
        </p:txBody>
      </p:sp>
      <p:sp>
        <p:nvSpPr>
          <p:cNvPr id="5" name="Retângulo de cantos arredondados 73"/>
          <p:cNvSpPr/>
          <p:nvPr/>
        </p:nvSpPr>
        <p:spPr>
          <a:xfrm>
            <a:off x="304800" y="2667000"/>
            <a:ext cx="1371600" cy="685800"/>
          </a:xfrm>
          <a:prstGeom prst="roundRect">
            <a:avLst/>
          </a:prstGeom>
          <a:solidFill>
            <a:srgbClr val="1C94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pt-BR" altLang="pt-BR" sz="1800" dirty="0" smtClean="0">
                <a:solidFill>
                  <a:srgbClr val="FFFFFF"/>
                </a:solidFill>
                <a:latin typeface="Calibri" pitchFamily="34" charset="0"/>
              </a:rPr>
              <a:t>Cestantes Núcleo</a:t>
            </a:r>
          </a:p>
        </p:txBody>
      </p:sp>
      <p:sp>
        <p:nvSpPr>
          <p:cNvPr id="9" name="Retângulo de cantos arredondados 73"/>
          <p:cNvSpPr/>
          <p:nvPr/>
        </p:nvSpPr>
        <p:spPr>
          <a:xfrm>
            <a:off x="3429000" y="1676400"/>
            <a:ext cx="1676400" cy="68580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1800" b="1">
                <a:solidFill>
                  <a:srgbClr val="FFFFFF"/>
                </a:solidFill>
                <a:cs typeface="Arial" charset="0"/>
              </a:rPr>
              <a:t>Encomendas</a:t>
            </a:r>
          </a:p>
        </p:txBody>
      </p:sp>
      <p:sp>
        <p:nvSpPr>
          <p:cNvPr id="10" name="Retângulo de cantos arredondados 73"/>
          <p:cNvSpPr/>
          <p:nvPr/>
        </p:nvSpPr>
        <p:spPr>
          <a:xfrm>
            <a:off x="6477000" y="2162175"/>
            <a:ext cx="1447800" cy="7620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pt-BR" sz="1800" b="1" dirty="0"/>
              <a:t>Produtores</a:t>
            </a:r>
          </a:p>
        </p:txBody>
      </p:sp>
      <p:sp>
        <p:nvSpPr>
          <p:cNvPr id="11" name="Retângulo de cantos arredondados 73"/>
          <p:cNvSpPr/>
          <p:nvPr/>
        </p:nvSpPr>
        <p:spPr>
          <a:xfrm>
            <a:off x="3613150" y="4419600"/>
            <a:ext cx="1219200" cy="7620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pt-BR" altLang="pt-BR" sz="1800" dirty="0" smtClean="0">
                <a:solidFill>
                  <a:srgbClr val="FFFFFF"/>
                </a:solidFill>
                <a:latin typeface="Calibri" pitchFamily="34" charset="0"/>
              </a:rPr>
              <a:t>Entregas nos núcleos</a:t>
            </a:r>
          </a:p>
        </p:txBody>
      </p:sp>
      <p:sp>
        <p:nvSpPr>
          <p:cNvPr id="12" name="Retângulo de cantos arredondados 73"/>
          <p:cNvSpPr/>
          <p:nvPr/>
        </p:nvSpPr>
        <p:spPr>
          <a:xfrm>
            <a:off x="7132638" y="3627438"/>
            <a:ext cx="1166812" cy="6350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1800" b="1" dirty="0">
                <a:solidFill>
                  <a:srgbClr val="FFFFFF"/>
                </a:solidFill>
                <a:cs typeface="Arial" charset="0"/>
              </a:rPr>
              <a:t>Mutirão de Secos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5029200" y="2743200"/>
            <a:ext cx="1371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3" name="TextBox 20"/>
          <p:cNvSpPr txBox="1">
            <a:spLocks noChangeArrowheads="1"/>
          </p:cNvSpPr>
          <p:nvPr/>
        </p:nvSpPr>
        <p:spPr bwMode="auto">
          <a:xfrm>
            <a:off x="5181600" y="25146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pt-BR" sz="1200" b="1">
                <a:latin typeface="Arial" pitchFamily="34" charset="0"/>
              </a:rPr>
              <a:t>Produtos</a:t>
            </a:r>
          </a:p>
          <a:p>
            <a:r>
              <a:rPr lang="en-US" altLang="pt-BR" sz="1200" b="1">
                <a:latin typeface="Arial" pitchFamily="34" charset="0"/>
              </a:rPr>
              <a:t> disponíveis</a:t>
            </a:r>
          </a:p>
        </p:txBody>
      </p:sp>
      <p:sp>
        <p:nvSpPr>
          <p:cNvPr id="6154" name="TextBox 33"/>
          <p:cNvSpPr txBox="1">
            <a:spLocks noChangeArrowheads="1"/>
          </p:cNvSpPr>
          <p:nvPr/>
        </p:nvSpPr>
        <p:spPr bwMode="auto">
          <a:xfrm rot="-1651304">
            <a:off x="1835150" y="2165350"/>
            <a:ext cx="1033463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pt-BR" sz="1200" b="1">
                <a:latin typeface="Arial" pitchFamily="34" charset="0"/>
              </a:rPr>
              <a:t>Pedido</a:t>
            </a:r>
          </a:p>
        </p:txBody>
      </p:sp>
      <p:sp>
        <p:nvSpPr>
          <p:cNvPr id="6155" name="TextBox 37"/>
          <p:cNvSpPr txBox="1">
            <a:spLocks noChangeArrowheads="1"/>
          </p:cNvSpPr>
          <p:nvPr/>
        </p:nvSpPr>
        <p:spPr bwMode="auto">
          <a:xfrm rot="-5400000">
            <a:off x="4013200" y="3806825"/>
            <a:ext cx="7842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pt-BR" sz="1200" b="1">
                <a:latin typeface="Arial" pitchFamily="34" charset="0"/>
              </a:rPr>
              <a:t>Pedidos</a:t>
            </a:r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4800600" y="2438400"/>
            <a:ext cx="1676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7" name="TextBox 41"/>
          <p:cNvSpPr txBox="1">
            <a:spLocks noChangeArrowheads="1"/>
          </p:cNvSpPr>
          <p:nvPr/>
        </p:nvSpPr>
        <p:spPr bwMode="auto">
          <a:xfrm>
            <a:off x="5168900" y="2162175"/>
            <a:ext cx="10572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pt-BR" sz="1200" b="1">
                <a:latin typeface="Arial" pitchFamily="34" charset="0"/>
              </a:rPr>
              <a:t>Encomenda</a:t>
            </a:r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2574925" y="6629400"/>
            <a:ext cx="1447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9" name="TextBox 45"/>
          <p:cNvSpPr txBox="1">
            <a:spLocks noChangeArrowheads="1"/>
          </p:cNvSpPr>
          <p:nvPr/>
        </p:nvSpPr>
        <p:spPr bwMode="auto">
          <a:xfrm>
            <a:off x="2430463" y="6324600"/>
            <a:ext cx="1676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pt-BR" sz="1200" b="1">
                <a:latin typeface="Arial" pitchFamily="34" charset="0"/>
              </a:rPr>
              <a:t>Fluxo de informação</a:t>
            </a:r>
          </a:p>
        </p:txBody>
      </p:sp>
      <p:sp>
        <p:nvSpPr>
          <p:cNvPr id="6160" name="TextBox 46"/>
          <p:cNvSpPr txBox="1">
            <a:spLocks noChangeArrowheads="1"/>
          </p:cNvSpPr>
          <p:nvPr/>
        </p:nvSpPr>
        <p:spPr bwMode="auto">
          <a:xfrm>
            <a:off x="6329363" y="6324600"/>
            <a:ext cx="103346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pt-BR" sz="1200" b="1">
                <a:latin typeface="Arial" pitchFamily="34" charset="0"/>
              </a:rPr>
              <a:t>Fluxo físico</a:t>
            </a:r>
          </a:p>
        </p:txBody>
      </p:sp>
      <p:cxnSp>
        <p:nvCxnSpPr>
          <p:cNvPr id="49" name="Straight Arrow Connector 48"/>
          <p:cNvCxnSpPr/>
          <p:nvPr/>
        </p:nvCxnSpPr>
        <p:spPr>
          <a:xfrm>
            <a:off x="6248400" y="6553200"/>
            <a:ext cx="1371600" cy="0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62" name="Picture 1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38725" y="6323013"/>
            <a:ext cx="825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6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30900" y="4649788"/>
            <a:ext cx="105568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5" name="Straight Arrow Connector 54"/>
          <p:cNvCxnSpPr/>
          <p:nvPr/>
        </p:nvCxnSpPr>
        <p:spPr>
          <a:xfrm flipH="1">
            <a:off x="4876800" y="4953000"/>
            <a:ext cx="1104900" cy="0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1752600" y="4724400"/>
            <a:ext cx="1752600" cy="762000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66" name="TextBox 64"/>
          <p:cNvSpPr txBox="1">
            <a:spLocks noChangeArrowheads="1"/>
          </p:cNvSpPr>
          <p:nvPr/>
        </p:nvSpPr>
        <p:spPr bwMode="auto">
          <a:xfrm rot="1522654">
            <a:off x="1276350" y="4799013"/>
            <a:ext cx="25765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pt-BR" sz="1200" b="1">
                <a:latin typeface="Arial" pitchFamily="34" charset="0"/>
              </a:rPr>
              <a:t>Pagamento de pedidos e </a:t>
            </a:r>
          </a:p>
          <a:p>
            <a:pPr algn="ctr"/>
            <a:r>
              <a:rPr lang="en-US" altLang="pt-BR" sz="1200" b="1">
                <a:latin typeface="Arial" pitchFamily="34" charset="0"/>
              </a:rPr>
              <a:t>associação</a:t>
            </a:r>
          </a:p>
        </p:txBody>
      </p:sp>
      <p:sp>
        <p:nvSpPr>
          <p:cNvPr id="66" name="Retângulo de cantos arredondados 73"/>
          <p:cNvSpPr/>
          <p:nvPr/>
        </p:nvSpPr>
        <p:spPr>
          <a:xfrm>
            <a:off x="3505200" y="5257800"/>
            <a:ext cx="1447800" cy="6096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pt-BR" altLang="pt-BR" sz="1800" dirty="0" smtClean="0">
                <a:solidFill>
                  <a:srgbClr val="FFFFFF"/>
                </a:solidFill>
                <a:latin typeface="Calibri" pitchFamily="34" charset="0"/>
              </a:rPr>
              <a:t>Responsável Núcleo</a:t>
            </a:r>
          </a:p>
        </p:txBody>
      </p:sp>
      <p:sp>
        <p:nvSpPr>
          <p:cNvPr id="72" name="Retângulo de cantos arredondados 73"/>
          <p:cNvSpPr/>
          <p:nvPr/>
        </p:nvSpPr>
        <p:spPr>
          <a:xfrm>
            <a:off x="6096000" y="5334000"/>
            <a:ext cx="1524000" cy="685800"/>
          </a:xfrm>
          <a:prstGeom prst="roundRect">
            <a:avLst/>
          </a:prstGeom>
          <a:solidFill>
            <a:srgbClr val="99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1800" b="1">
                <a:solidFill>
                  <a:srgbClr val="FFFFFF"/>
                </a:solidFill>
                <a:cs typeface="Arial" charset="0"/>
              </a:rPr>
              <a:t>Responsável financeiro</a:t>
            </a:r>
          </a:p>
        </p:txBody>
      </p:sp>
      <p:cxnSp>
        <p:nvCxnSpPr>
          <p:cNvPr id="74" name="Straight Arrow Connector 73"/>
          <p:cNvCxnSpPr/>
          <p:nvPr/>
        </p:nvCxnSpPr>
        <p:spPr>
          <a:xfrm flipV="1">
            <a:off x="4953000" y="5181600"/>
            <a:ext cx="1028700" cy="533400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>
            <a:stCxn id="72" idx="3"/>
          </p:cNvCxnSpPr>
          <p:nvPr/>
        </p:nvCxnSpPr>
        <p:spPr>
          <a:xfrm>
            <a:off x="7620000" y="5676900"/>
            <a:ext cx="1295400" cy="38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 flipV="1">
            <a:off x="8915400" y="2628900"/>
            <a:ext cx="0" cy="30480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/>
          <p:nvPr/>
        </p:nvCxnSpPr>
        <p:spPr>
          <a:xfrm flipH="1">
            <a:off x="7924800" y="2667000"/>
            <a:ext cx="990600" cy="0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73" name="TextBox 96"/>
          <p:cNvSpPr txBox="1">
            <a:spLocks noChangeArrowheads="1"/>
          </p:cNvSpPr>
          <p:nvPr/>
        </p:nvSpPr>
        <p:spPr bwMode="auto">
          <a:xfrm rot="-5400000">
            <a:off x="8256588" y="3910013"/>
            <a:ext cx="10128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pt-BR" sz="1200" b="1">
                <a:latin typeface="Arial" pitchFamily="34" charset="0"/>
              </a:rPr>
              <a:t>Pagamento</a:t>
            </a:r>
          </a:p>
        </p:txBody>
      </p:sp>
      <p:cxnSp>
        <p:nvCxnSpPr>
          <p:cNvPr id="99" name="Straight Arrow Connector 98"/>
          <p:cNvCxnSpPr/>
          <p:nvPr/>
        </p:nvCxnSpPr>
        <p:spPr>
          <a:xfrm>
            <a:off x="4876800" y="5797550"/>
            <a:ext cx="1219200" cy="69850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75" name="TextBox 99"/>
          <p:cNvSpPr txBox="1">
            <a:spLocks noChangeArrowheads="1"/>
          </p:cNvSpPr>
          <p:nvPr/>
        </p:nvSpPr>
        <p:spPr bwMode="auto">
          <a:xfrm rot="-1712986">
            <a:off x="4829175" y="5189538"/>
            <a:ext cx="115252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pt-BR" sz="1200" b="1">
                <a:latin typeface="Arial" pitchFamily="34" charset="0"/>
              </a:rPr>
              <a:t>Pagamento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 flipH="1">
            <a:off x="1676400" y="2286000"/>
            <a:ext cx="16764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77" name="TextBox 22"/>
          <p:cNvSpPr txBox="1">
            <a:spLocks noChangeArrowheads="1"/>
          </p:cNvSpPr>
          <p:nvPr/>
        </p:nvSpPr>
        <p:spPr bwMode="auto">
          <a:xfrm rot="-1647298">
            <a:off x="2084388" y="2398713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pt-BR" sz="1200" b="1">
                <a:latin typeface="Arial" pitchFamily="34" charset="0"/>
              </a:rPr>
              <a:t>Produtos</a:t>
            </a:r>
          </a:p>
          <a:p>
            <a:r>
              <a:rPr lang="en-US" altLang="pt-BR" sz="1200" b="1">
                <a:latin typeface="Arial" pitchFamily="34" charset="0"/>
              </a:rPr>
              <a:t> disponíveis</a:t>
            </a:r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1676400" y="1905000"/>
            <a:ext cx="1676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endCxn id="11" idx="0"/>
          </p:cNvCxnSpPr>
          <p:nvPr/>
        </p:nvCxnSpPr>
        <p:spPr>
          <a:xfrm>
            <a:off x="4206875" y="3276600"/>
            <a:ext cx="15875" cy="1143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>
            <a:off x="7186613" y="2924175"/>
            <a:ext cx="738187" cy="692150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tângulo de cantos arredondados 73"/>
          <p:cNvSpPr/>
          <p:nvPr/>
        </p:nvSpPr>
        <p:spPr>
          <a:xfrm>
            <a:off x="5313363" y="3552825"/>
            <a:ext cx="1096962" cy="639763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1800" b="1" dirty="0">
                <a:solidFill>
                  <a:srgbClr val="FFFFFF"/>
                </a:solidFill>
                <a:cs typeface="Arial" charset="0"/>
              </a:rPr>
              <a:t>Feira da Glória</a:t>
            </a:r>
          </a:p>
        </p:txBody>
      </p:sp>
      <p:cxnSp>
        <p:nvCxnSpPr>
          <p:cNvPr id="50" name="Straight Arrow Connector 49"/>
          <p:cNvCxnSpPr>
            <a:stCxn id="11" idx="1"/>
          </p:cNvCxnSpPr>
          <p:nvPr/>
        </p:nvCxnSpPr>
        <p:spPr>
          <a:xfrm flipH="1" flipV="1">
            <a:off x="1828800" y="4191000"/>
            <a:ext cx="1784350" cy="609600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10" idx="2"/>
          </p:cNvCxnSpPr>
          <p:nvPr/>
        </p:nvCxnSpPr>
        <p:spPr>
          <a:xfrm flipH="1">
            <a:off x="6172200" y="2924175"/>
            <a:ext cx="1028700" cy="655638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5638800" y="4192588"/>
            <a:ext cx="685800" cy="576262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 flipH="1">
            <a:off x="6846888" y="4221163"/>
            <a:ext cx="1077912" cy="631825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86" name="TextBox 33"/>
          <p:cNvSpPr txBox="1">
            <a:spLocks noChangeArrowheads="1"/>
          </p:cNvSpPr>
          <p:nvPr/>
        </p:nvSpPr>
        <p:spPr bwMode="auto">
          <a:xfrm rot="-1904523">
            <a:off x="6848475" y="4319588"/>
            <a:ext cx="9350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pt-BR" sz="1200" b="1">
                <a:latin typeface="Arial" pitchFamily="34" charset="0"/>
              </a:rPr>
              <a:t>Produtos</a:t>
            </a:r>
          </a:p>
        </p:txBody>
      </p:sp>
      <p:sp>
        <p:nvSpPr>
          <p:cNvPr id="6187" name="TextBox 33"/>
          <p:cNvSpPr txBox="1">
            <a:spLocks noChangeArrowheads="1"/>
          </p:cNvSpPr>
          <p:nvPr/>
        </p:nvSpPr>
        <p:spPr bwMode="auto">
          <a:xfrm rot="2408179">
            <a:off x="5618163" y="4308475"/>
            <a:ext cx="9334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pt-BR" sz="1200" b="1">
                <a:latin typeface="Arial" pitchFamily="34" charset="0"/>
              </a:rPr>
              <a:t>Produtos</a:t>
            </a:r>
          </a:p>
        </p:txBody>
      </p:sp>
      <p:sp>
        <p:nvSpPr>
          <p:cNvPr id="6188" name="TextBox 33"/>
          <p:cNvSpPr txBox="1">
            <a:spLocks noChangeArrowheads="1"/>
          </p:cNvSpPr>
          <p:nvPr/>
        </p:nvSpPr>
        <p:spPr bwMode="auto">
          <a:xfrm>
            <a:off x="4930775" y="4714875"/>
            <a:ext cx="904875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pt-BR" sz="1200" b="1">
                <a:latin typeface="Arial" pitchFamily="34" charset="0"/>
              </a:rPr>
              <a:t>Produtos</a:t>
            </a:r>
          </a:p>
        </p:txBody>
      </p:sp>
      <p:sp>
        <p:nvSpPr>
          <p:cNvPr id="6189" name="TextBox 33"/>
          <p:cNvSpPr txBox="1">
            <a:spLocks noChangeArrowheads="1"/>
          </p:cNvSpPr>
          <p:nvPr/>
        </p:nvSpPr>
        <p:spPr bwMode="auto">
          <a:xfrm rot="1245432">
            <a:off x="2225675" y="4233863"/>
            <a:ext cx="935038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pt-BR" sz="1200" b="1">
                <a:latin typeface="Arial" pitchFamily="34" charset="0"/>
              </a:rPr>
              <a:t>Produtos</a:t>
            </a:r>
          </a:p>
        </p:txBody>
      </p:sp>
      <p:sp>
        <p:nvSpPr>
          <p:cNvPr id="6190" name="TextBox 33"/>
          <p:cNvSpPr txBox="1">
            <a:spLocks noChangeArrowheads="1"/>
          </p:cNvSpPr>
          <p:nvPr/>
        </p:nvSpPr>
        <p:spPr bwMode="auto">
          <a:xfrm rot="2694037">
            <a:off x="7226300" y="3098800"/>
            <a:ext cx="9048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pt-BR" sz="1200" b="1">
                <a:latin typeface="Arial" pitchFamily="34" charset="0"/>
              </a:rPr>
              <a:t>Produtos</a:t>
            </a:r>
          </a:p>
        </p:txBody>
      </p:sp>
      <p:sp>
        <p:nvSpPr>
          <p:cNvPr id="6191" name="TextBox 33"/>
          <p:cNvSpPr txBox="1">
            <a:spLocks noChangeArrowheads="1"/>
          </p:cNvSpPr>
          <p:nvPr/>
        </p:nvSpPr>
        <p:spPr bwMode="auto">
          <a:xfrm rot="-2055753">
            <a:off x="6096000" y="3071813"/>
            <a:ext cx="9048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pt-BR" sz="1200" b="1">
                <a:latin typeface="Arial" pitchFamily="34" charset="0"/>
              </a:rPr>
              <a:t>Produtos</a:t>
            </a:r>
          </a:p>
        </p:txBody>
      </p:sp>
      <p:sp>
        <p:nvSpPr>
          <p:cNvPr id="6192" name="TextBox 96"/>
          <p:cNvSpPr txBox="1">
            <a:spLocks noChangeArrowheads="1"/>
          </p:cNvSpPr>
          <p:nvPr/>
        </p:nvSpPr>
        <p:spPr bwMode="auto">
          <a:xfrm>
            <a:off x="5275263" y="5608638"/>
            <a:ext cx="3778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pt-BR" sz="1200" b="1">
                <a:latin typeface="Arial" pitchFamily="34" charset="0"/>
              </a:rPr>
              <a:t>R$</a:t>
            </a:r>
          </a:p>
        </p:txBody>
      </p:sp>
      <p:pic>
        <p:nvPicPr>
          <p:cNvPr id="6193" name="Imagem 52" descr="comunicação pelo telefone e internet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2800" y="2438400"/>
            <a:ext cx="1681163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94" name="Picture 9" descr="humait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3505200"/>
            <a:ext cx="16002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95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53200" y="990600"/>
            <a:ext cx="1295400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96" name="Imagem 2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147763" y="5716588"/>
            <a:ext cx="1230312" cy="992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97" name="Imagem 6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953000" y="5981700"/>
            <a:ext cx="862013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/>
        </p:nvSpPr>
        <p:spPr>
          <a:xfrm>
            <a:off x="0" y="0"/>
            <a:ext cx="9144002" cy="572285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Shape 15"/>
          <p:cNvSpPr/>
          <p:nvPr/>
        </p:nvSpPr>
        <p:spPr>
          <a:xfrm>
            <a:off x="228600" y="4648200"/>
            <a:ext cx="457200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spcBef>
                <a:spcPts val="1000"/>
              </a:spcBef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1</a:t>
            </a:r>
          </a:p>
        </p:txBody>
      </p:sp>
      <p:pic>
        <p:nvPicPr>
          <p:cNvPr id="16" name="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200" y="5446712"/>
            <a:ext cx="9144000" cy="1487488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/>
        </p:nvSpPr>
        <p:spPr>
          <a:xfrm>
            <a:off x="0" y="1142984"/>
            <a:ext cx="9144002" cy="430887"/>
          </a:xfrm>
          <a:prstGeom prst="rect">
            <a:avLst/>
          </a:prstGeom>
          <a:solidFill>
            <a:srgbClr val="FFFFFF">
              <a:alpha val="50195"/>
            </a:srgb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spcBef>
                <a:spcPts val="1000"/>
              </a:spcBef>
              <a:defRPr sz="2800" b="1">
                <a:solidFill>
                  <a:srgbClr val="00B05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lang="pt-BR" sz="2800" b="1" dirty="0" smtClean="0">
                <a:solidFill>
                  <a:srgbClr val="00B05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rPr>
              <a:t>Mas...</a:t>
            </a:r>
            <a:endParaRPr sz="2800" b="1">
              <a:solidFill>
                <a:srgbClr val="00B050"/>
              </a:solidFill>
              <a:effectLst>
                <a:outerShdw blurRad="12700" dist="25400" dir="2700000" rotWithShape="0">
                  <a:srgbClr val="DDDDDD"/>
                </a:outerShdw>
              </a:effectLst>
            </a:endParaRPr>
          </a:p>
        </p:txBody>
      </p:sp>
      <p:sp>
        <p:nvSpPr>
          <p:cNvPr id="18" name="Shape 18"/>
          <p:cNvSpPr/>
          <p:nvPr/>
        </p:nvSpPr>
        <p:spPr>
          <a:xfrm>
            <a:off x="357158" y="1643050"/>
            <a:ext cx="8358246" cy="386259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L="457200" lvl="0" indent="-457200" algn="ctr">
              <a:spcBef>
                <a:spcPts val="1400"/>
              </a:spcBef>
              <a:buClr>
                <a:srgbClr val="00B050"/>
              </a:buClr>
              <a:buSzPct val="100000"/>
              <a:defRPr sz="1800"/>
            </a:pPr>
            <a:r>
              <a:rPr lang="pt-BR" sz="2400" b="1" dirty="0" smtClean="0">
                <a:solidFill>
                  <a:srgbClr val="00B050"/>
                </a:solidFill>
              </a:rPr>
              <a:t>“A gente não quer só comida...”</a:t>
            </a:r>
          </a:p>
          <a:p>
            <a:pPr marL="457200" lvl="0" indent="-457200" algn="ctr">
              <a:spcBef>
                <a:spcPts val="1400"/>
              </a:spcBef>
              <a:buClr>
                <a:srgbClr val="00B050"/>
              </a:buClr>
              <a:buSzPct val="100000"/>
              <a:defRPr sz="1800"/>
            </a:pPr>
            <a:r>
              <a:rPr lang="pt-BR" sz="2400" b="1" dirty="0" smtClean="0">
                <a:solidFill>
                  <a:srgbClr val="00B050"/>
                </a:solidFill>
              </a:rPr>
              <a:t>A Rede Ecológica não é só uma busca por alimentos saudáveis, é muito mais do que isso. Alimenta também a alma, o coração - e é esse o espírito que move.</a:t>
            </a:r>
          </a:p>
          <a:p>
            <a:pPr marL="457200" lvl="0" indent="-457200" algn="ctr">
              <a:spcBef>
                <a:spcPts val="1400"/>
              </a:spcBef>
              <a:buClr>
                <a:srgbClr val="00B050"/>
              </a:buClr>
              <a:buSzPct val="100000"/>
              <a:defRPr sz="1800"/>
            </a:pPr>
            <a:r>
              <a:rPr lang="pt-BR" sz="2400" b="1" dirty="0" smtClean="0">
                <a:solidFill>
                  <a:srgbClr val="00B050"/>
                </a:solidFill>
              </a:rPr>
              <a:t>Daí a importância dos momentos presenciais, das interações. De cada um puxar o outro, trazer para dentro aquele que acabou de chegar, pensar junto um modo melhor de fazer.</a:t>
            </a:r>
          </a:p>
          <a:p>
            <a:pPr marL="457200" lvl="0" indent="-457200" algn="ctr">
              <a:spcBef>
                <a:spcPts val="1400"/>
              </a:spcBef>
              <a:buClr>
                <a:srgbClr val="00B050"/>
              </a:buClr>
              <a:buSzPct val="100000"/>
              <a:defRPr sz="1800"/>
            </a:pPr>
            <a:r>
              <a:rPr lang="pt-BR" sz="2400" b="1" dirty="0" smtClean="0">
                <a:solidFill>
                  <a:srgbClr val="00B050"/>
                </a:solidFill>
              </a:rPr>
              <a:t>Compartilhar as vivências e experiências. Trocar. Entender. Estamos lidando com pessoas.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age.slidesharecdn.com/apresentaoredeecolgica06-10-15-151006144057-lva1-app6891/95/apresentao-rede-ecolgica-06-1015-15-638.jpg?cb=144414255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142984"/>
            <a:ext cx="7231493" cy="5214974"/>
          </a:xfrm>
          <a:prstGeom prst="rect">
            <a:avLst/>
          </a:prstGeom>
          <a:noFill/>
        </p:spPr>
      </p:pic>
      <p:sp>
        <p:nvSpPr>
          <p:cNvPr id="3" name="Shape 17"/>
          <p:cNvSpPr/>
          <p:nvPr/>
        </p:nvSpPr>
        <p:spPr>
          <a:xfrm>
            <a:off x="-1" y="571481"/>
            <a:ext cx="9144002" cy="430887"/>
          </a:xfrm>
          <a:prstGeom prst="rect">
            <a:avLst/>
          </a:prstGeom>
          <a:solidFill>
            <a:srgbClr val="FFFFFF">
              <a:alpha val="50195"/>
            </a:srgb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ctr">
              <a:spcBef>
                <a:spcPts val="1000"/>
              </a:spcBef>
              <a:defRPr sz="2800" b="1">
                <a:solidFill>
                  <a:srgbClr val="00B05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lang="pt-BR" sz="2800" b="1" dirty="0" smtClean="0">
                <a:solidFill>
                  <a:srgbClr val="00B05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rPr>
              <a:t> E assim o quadro se amplia...</a:t>
            </a:r>
            <a:endParaRPr sz="2800" b="1">
              <a:solidFill>
                <a:srgbClr val="00B050"/>
              </a:solidFill>
              <a:effectLst>
                <a:outerShdw blurRad="12700" dist="25400" dir="2700000" rotWithShape="0">
                  <a:srgbClr val="DDDDDD"/>
                </a:outerShdw>
              </a:effectLst>
            </a:endParaRP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/>
        </p:nvSpPr>
        <p:spPr>
          <a:xfrm>
            <a:off x="0" y="0"/>
            <a:ext cx="9144002" cy="572285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Shape 15"/>
          <p:cNvSpPr/>
          <p:nvPr/>
        </p:nvSpPr>
        <p:spPr>
          <a:xfrm>
            <a:off x="228600" y="4648200"/>
            <a:ext cx="457200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spcBef>
                <a:spcPts val="1000"/>
              </a:spcBef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1</a:t>
            </a:r>
          </a:p>
        </p:txBody>
      </p:sp>
      <p:pic>
        <p:nvPicPr>
          <p:cNvPr id="16" name="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200" y="5446712"/>
            <a:ext cx="9144000" cy="1487488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/>
        </p:nvSpPr>
        <p:spPr>
          <a:xfrm>
            <a:off x="-1" y="1142999"/>
            <a:ext cx="9144002" cy="430887"/>
          </a:xfrm>
          <a:prstGeom prst="rect">
            <a:avLst/>
          </a:prstGeom>
          <a:solidFill>
            <a:srgbClr val="FFFFFF">
              <a:alpha val="50195"/>
            </a:srgb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spcBef>
                <a:spcPts val="1000"/>
              </a:spcBef>
              <a:defRPr sz="2800" b="1">
                <a:solidFill>
                  <a:srgbClr val="00B05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lang="pt-BR" sz="2800" b="1" dirty="0" smtClean="0">
                <a:solidFill>
                  <a:srgbClr val="00B05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rPr>
              <a:t>Identidade do grupo: Teoria e Prática</a:t>
            </a:r>
            <a:endParaRPr sz="2800" b="1">
              <a:solidFill>
                <a:srgbClr val="00B050"/>
              </a:solidFill>
              <a:effectLst>
                <a:outerShdw blurRad="12700" dist="25400" dir="2700000" rotWithShape="0">
                  <a:srgbClr val="DDDDDD"/>
                </a:outerShdw>
              </a:effectLst>
            </a:endParaRPr>
          </a:p>
        </p:txBody>
      </p:sp>
      <p:sp>
        <p:nvSpPr>
          <p:cNvPr id="18" name="Shape 18"/>
          <p:cNvSpPr/>
          <p:nvPr/>
        </p:nvSpPr>
        <p:spPr>
          <a:xfrm>
            <a:off x="1643042" y="1643050"/>
            <a:ext cx="5638800" cy="368306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L="457200" lvl="0" indent="-457200" algn="ctr">
              <a:spcBef>
                <a:spcPts val="1400"/>
              </a:spcBef>
              <a:buClr>
                <a:srgbClr val="00B050"/>
              </a:buClr>
              <a:buSzPct val="100000"/>
              <a:defRPr sz="1800"/>
            </a:pPr>
            <a:endParaRPr lang="pt-BR" sz="2400" b="1" dirty="0" smtClean="0">
              <a:solidFill>
                <a:srgbClr val="00B050"/>
              </a:solidFill>
            </a:endParaRPr>
          </a:p>
          <a:p>
            <a:pPr marL="457200" lvl="0" indent="-457200">
              <a:spcBef>
                <a:spcPts val="1400"/>
              </a:spcBef>
              <a:buClr>
                <a:srgbClr val="00B050"/>
              </a:buClr>
              <a:buSzPct val="100000"/>
              <a:buFont typeface="Arial" pitchFamily="34" charset="0"/>
              <a:buChar char="•"/>
              <a:defRPr sz="1800"/>
            </a:pPr>
            <a:r>
              <a:rPr lang="pt-BR" sz="2400" b="1" dirty="0" smtClean="0">
                <a:solidFill>
                  <a:srgbClr val="00B050"/>
                </a:solidFill>
              </a:rPr>
              <a:t>Objetivo em comum: O que a gente quer ser? </a:t>
            </a:r>
          </a:p>
          <a:p>
            <a:pPr marL="457200" lvl="0" indent="-457200" algn="l">
              <a:spcBef>
                <a:spcPts val="1400"/>
              </a:spcBef>
              <a:buClr>
                <a:srgbClr val="00B050"/>
              </a:buClr>
              <a:buSzPct val="100000"/>
              <a:buFont typeface="Arial"/>
              <a:buChar char="•"/>
              <a:defRPr sz="1800"/>
            </a:pPr>
            <a:r>
              <a:rPr lang="pt-BR" sz="2400" b="1" dirty="0" smtClean="0">
                <a:solidFill>
                  <a:srgbClr val="00B050"/>
                </a:solidFill>
              </a:rPr>
              <a:t>Criar regras objetivas básicas (código de conduta, termo de compromisso) para não comprometer a clareza e facilitar a gestão de conflitos quando há possibilidades de interpretações diferentes.</a:t>
            </a:r>
            <a:endParaRPr sz="2400" b="1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/>
        </p:nvSpPr>
        <p:spPr>
          <a:xfrm>
            <a:off x="-1" y="0"/>
            <a:ext cx="9144002" cy="572285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Shape 15"/>
          <p:cNvSpPr/>
          <p:nvPr/>
        </p:nvSpPr>
        <p:spPr>
          <a:xfrm>
            <a:off x="228600" y="4648200"/>
            <a:ext cx="457200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spcBef>
                <a:spcPts val="1000"/>
              </a:spcBef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1</a:t>
            </a:r>
          </a:p>
        </p:txBody>
      </p:sp>
      <p:pic>
        <p:nvPicPr>
          <p:cNvPr id="16" name="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5370512"/>
            <a:ext cx="9144000" cy="1487488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/>
        </p:nvSpPr>
        <p:spPr>
          <a:xfrm>
            <a:off x="-1" y="1142999"/>
            <a:ext cx="9144002" cy="430887"/>
          </a:xfrm>
          <a:prstGeom prst="rect">
            <a:avLst/>
          </a:prstGeom>
          <a:solidFill>
            <a:srgbClr val="FFFFFF">
              <a:alpha val="50195"/>
            </a:srgb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spcBef>
                <a:spcPts val="1000"/>
              </a:spcBef>
              <a:defRPr sz="2800" b="1">
                <a:solidFill>
                  <a:srgbClr val="00B05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lang="pt-BR" sz="2800" b="1" dirty="0" smtClean="0">
                <a:solidFill>
                  <a:srgbClr val="00B05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rPr>
              <a:t>Papel de cada um dentro do grupo</a:t>
            </a:r>
            <a:endParaRPr sz="2800" b="1">
              <a:solidFill>
                <a:srgbClr val="00B050"/>
              </a:solidFill>
              <a:effectLst>
                <a:outerShdw blurRad="12700" dist="25400" dir="2700000" rotWithShape="0">
                  <a:srgbClr val="DDDDDD"/>
                </a:outerShdw>
              </a:effectLst>
            </a:endParaRPr>
          </a:p>
        </p:txBody>
      </p:sp>
      <p:sp>
        <p:nvSpPr>
          <p:cNvPr id="18" name="Shape 18"/>
          <p:cNvSpPr/>
          <p:nvPr/>
        </p:nvSpPr>
        <p:spPr>
          <a:xfrm>
            <a:off x="1785918" y="2285992"/>
            <a:ext cx="5638800" cy="220573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457200" lvl="0" indent="-457200" algn="l">
              <a:spcBef>
                <a:spcPts val="1400"/>
              </a:spcBef>
              <a:buClr>
                <a:srgbClr val="00B050"/>
              </a:buClr>
              <a:buSzPct val="100000"/>
              <a:defRPr sz="1800"/>
            </a:pPr>
            <a:r>
              <a:rPr lang="pt-BR" sz="2400" b="1" dirty="0" smtClean="0">
                <a:solidFill>
                  <a:srgbClr val="00B050"/>
                </a:solidFill>
              </a:rPr>
              <a:t>       Há funções necessárias, que seriam melhor desempenhadas se adequadas as habilidades inatas de cada um. </a:t>
            </a:r>
            <a:endParaRPr sz="2400" b="1">
              <a:solidFill>
                <a:srgbClr val="00B050"/>
              </a:solidFill>
            </a:endParaRPr>
          </a:p>
          <a:p>
            <a:pPr marL="457200" lvl="0" indent="-457200">
              <a:spcBef>
                <a:spcPts val="1400"/>
              </a:spcBef>
              <a:buClr>
                <a:srgbClr val="00B050"/>
              </a:buClr>
              <a:buSzPct val="100000"/>
              <a:defRPr sz="1800"/>
            </a:pPr>
            <a:r>
              <a:rPr lang="pt-BR" sz="2400" b="1" dirty="0" smtClean="0">
                <a:solidFill>
                  <a:srgbClr val="00B050"/>
                </a:solidFill>
              </a:rPr>
              <a:t> </a:t>
            </a:r>
            <a:endParaRPr sz="2400" b="1">
              <a:solidFill>
                <a:srgbClr val="00B050"/>
              </a:solidFill>
            </a:endParaRPr>
          </a:p>
          <a:p>
            <a:pPr marL="457200" lvl="0" indent="-457200">
              <a:spcBef>
                <a:spcPts val="1400"/>
              </a:spcBef>
              <a:buClr>
                <a:srgbClr val="00B050"/>
              </a:buClr>
              <a:buSzPct val="100000"/>
              <a:buFont typeface="Arial"/>
              <a:buChar char="•"/>
              <a:defRPr sz="1800"/>
            </a:pPr>
            <a:endParaRPr sz="2400" b="1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/>
        </p:nvSpPr>
        <p:spPr>
          <a:xfrm>
            <a:off x="-1" y="0"/>
            <a:ext cx="9144002" cy="572285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Shape 15"/>
          <p:cNvSpPr/>
          <p:nvPr/>
        </p:nvSpPr>
        <p:spPr>
          <a:xfrm>
            <a:off x="228600" y="4648200"/>
            <a:ext cx="457200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spcBef>
                <a:spcPts val="1000"/>
              </a:spcBef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1</a:t>
            </a:r>
          </a:p>
        </p:txBody>
      </p:sp>
      <p:pic>
        <p:nvPicPr>
          <p:cNvPr id="16" name="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5370512"/>
            <a:ext cx="9144000" cy="1487488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/>
        </p:nvSpPr>
        <p:spPr>
          <a:xfrm>
            <a:off x="-1" y="1142999"/>
            <a:ext cx="9144002" cy="430887"/>
          </a:xfrm>
          <a:prstGeom prst="rect">
            <a:avLst/>
          </a:prstGeom>
          <a:solidFill>
            <a:srgbClr val="FFFFFF">
              <a:alpha val="50195"/>
            </a:srgb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spcBef>
                <a:spcPts val="1000"/>
              </a:spcBef>
              <a:defRPr sz="2800" b="1">
                <a:solidFill>
                  <a:srgbClr val="00B05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lang="pt-BR" sz="2800" b="1" dirty="0" smtClean="0">
                <a:solidFill>
                  <a:srgbClr val="00B05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rPr>
              <a:t>Papéis importantes</a:t>
            </a:r>
            <a:endParaRPr sz="2800" b="1">
              <a:solidFill>
                <a:srgbClr val="00B050"/>
              </a:solidFill>
              <a:effectLst>
                <a:outerShdw blurRad="12700" dist="25400" dir="2700000" rotWithShape="0">
                  <a:srgbClr val="DDDDDD"/>
                </a:outerShdw>
              </a:effectLst>
            </a:endParaRPr>
          </a:p>
        </p:txBody>
      </p:sp>
      <p:sp>
        <p:nvSpPr>
          <p:cNvPr id="18" name="Shape 18"/>
          <p:cNvSpPr/>
          <p:nvPr/>
        </p:nvSpPr>
        <p:spPr>
          <a:xfrm>
            <a:off x="2071670" y="2285993"/>
            <a:ext cx="4357718" cy="256480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L="457200" lvl="0" indent="-457200">
              <a:spcBef>
                <a:spcPts val="1400"/>
              </a:spcBef>
              <a:buClr>
                <a:srgbClr val="00B050"/>
              </a:buClr>
              <a:buSzPct val="100000"/>
              <a:buFont typeface="Arial"/>
              <a:buChar char="•"/>
              <a:defRPr sz="1800"/>
            </a:pPr>
            <a:r>
              <a:rPr lang="pt-BR" sz="2400" b="1" dirty="0" smtClean="0">
                <a:solidFill>
                  <a:srgbClr val="00B050"/>
                </a:solidFill>
              </a:rPr>
              <a:t>Lideranças</a:t>
            </a:r>
          </a:p>
          <a:p>
            <a:pPr marL="457200" lvl="0" indent="-457200">
              <a:spcBef>
                <a:spcPts val="1400"/>
              </a:spcBef>
              <a:buClr>
                <a:srgbClr val="00B050"/>
              </a:buClr>
              <a:buSzPct val="100000"/>
              <a:buFont typeface="Arial"/>
              <a:buChar char="•"/>
              <a:defRPr sz="1800"/>
            </a:pPr>
            <a:r>
              <a:rPr lang="pt-BR" sz="2400" b="1" dirty="0" smtClean="0">
                <a:solidFill>
                  <a:srgbClr val="00B050"/>
                </a:solidFill>
              </a:rPr>
              <a:t>Agregadores</a:t>
            </a:r>
          </a:p>
          <a:p>
            <a:pPr marL="457200" lvl="0" indent="-457200">
              <a:spcBef>
                <a:spcPts val="1400"/>
              </a:spcBef>
              <a:buClr>
                <a:srgbClr val="00B050"/>
              </a:buClr>
              <a:buSzPct val="100000"/>
              <a:buFont typeface="Arial"/>
              <a:buChar char="•"/>
              <a:defRPr sz="1800"/>
            </a:pPr>
            <a:r>
              <a:rPr lang="pt-BR" sz="2400" b="1" dirty="0" smtClean="0">
                <a:solidFill>
                  <a:srgbClr val="00B050"/>
                </a:solidFill>
              </a:rPr>
              <a:t>Conciliadores</a:t>
            </a:r>
          </a:p>
          <a:p>
            <a:pPr marL="457200" lvl="0" indent="-457200">
              <a:spcBef>
                <a:spcPts val="1400"/>
              </a:spcBef>
              <a:buClr>
                <a:srgbClr val="00B050"/>
              </a:buClr>
              <a:buSzPct val="100000"/>
              <a:buFont typeface="Arial"/>
              <a:buChar char="•"/>
              <a:defRPr sz="1800"/>
            </a:pPr>
            <a:r>
              <a:rPr lang="pt-BR" sz="2400" b="1" dirty="0" smtClean="0">
                <a:solidFill>
                  <a:srgbClr val="00B050"/>
                </a:solidFill>
              </a:rPr>
              <a:t>Acolhida</a:t>
            </a:r>
          </a:p>
          <a:p>
            <a:pPr marL="457200" lvl="0" indent="-457200">
              <a:spcBef>
                <a:spcPts val="1400"/>
              </a:spcBef>
              <a:buClr>
                <a:srgbClr val="00B050"/>
              </a:buClr>
              <a:buSzPct val="100000"/>
              <a:buFont typeface="Arial"/>
              <a:buChar char="•"/>
              <a:defRPr sz="1800"/>
            </a:pPr>
            <a:r>
              <a:rPr lang="pt-BR" sz="2400" b="1" dirty="0" smtClean="0">
                <a:solidFill>
                  <a:srgbClr val="00B050"/>
                </a:solidFill>
              </a:rPr>
              <a:t>Organizadores de tarefas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/>
        </p:nvSpPr>
        <p:spPr>
          <a:xfrm>
            <a:off x="-1" y="0"/>
            <a:ext cx="9144002" cy="572285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Shape 15"/>
          <p:cNvSpPr/>
          <p:nvPr/>
        </p:nvSpPr>
        <p:spPr>
          <a:xfrm>
            <a:off x="228600" y="4648200"/>
            <a:ext cx="457200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spcBef>
                <a:spcPts val="1000"/>
              </a:spcBef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1</a:t>
            </a:r>
          </a:p>
        </p:txBody>
      </p:sp>
      <p:pic>
        <p:nvPicPr>
          <p:cNvPr id="16" name="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5370512"/>
            <a:ext cx="9144000" cy="1487488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/>
        </p:nvSpPr>
        <p:spPr>
          <a:xfrm>
            <a:off x="-1" y="1142999"/>
            <a:ext cx="9144002" cy="430887"/>
          </a:xfrm>
          <a:prstGeom prst="rect">
            <a:avLst/>
          </a:prstGeom>
          <a:solidFill>
            <a:srgbClr val="FFFFFF">
              <a:alpha val="50195"/>
            </a:srgb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spcBef>
                <a:spcPts val="1000"/>
              </a:spcBef>
              <a:defRPr sz="2800" b="1">
                <a:solidFill>
                  <a:srgbClr val="00B05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lang="pt-BR" sz="2800" b="1" dirty="0" smtClean="0">
                <a:solidFill>
                  <a:srgbClr val="00B05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rPr>
              <a:t>Papéis importantes: Lideranças</a:t>
            </a:r>
            <a:endParaRPr sz="2800" b="1">
              <a:solidFill>
                <a:srgbClr val="00B050"/>
              </a:solidFill>
              <a:effectLst>
                <a:outerShdw blurRad="12700" dist="25400" dir="2700000" rotWithShape="0">
                  <a:srgbClr val="DDDDDD"/>
                </a:outerShdw>
              </a:effectLst>
            </a:endParaRPr>
          </a:p>
        </p:txBody>
      </p:sp>
      <p:sp>
        <p:nvSpPr>
          <p:cNvPr id="18" name="Shape 18"/>
          <p:cNvSpPr/>
          <p:nvPr/>
        </p:nvSpPr>
        <p:spPr>
          <a:xfrm>
            <a:off x="1500166" y="2500306"/>
            <a:ext cx="7143800" cy="27546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L="457200" lvl="0" indent="-457200">
              <a:spcBef>
                <a:spcPts val="1400"/>
              </a:spcBef>
              <a:buClr>
                <a:srgbClr val="00B050"/>
              </a:buClr>
              <a:buSzPct val="100000"/>
              <a:buFont typeface="Arial"/>
              <a:buChar char="•"/>
              <a:defRPr sz="1800"/>
            </a:pPr>
            <a:r>
              <a:rPr lang="pt-BR" sz="2400" b="1" dirty="0" smtClean="0">
                <a:solidFill>
                  <a:srgbClr val="00B050"/>
                </a:solidFill>
              </a:rPr>
              <a:t>Na nossa experiência, a figura da liderança é condutora.</a:t>
            </a:r>
          </a:p>
          <a:p>
            <a:pPr marL="457200" lvl="0" indent="-457200">
              <a:spcBef>
                <a:spcPts val="1400"/>
              </a:spcBef>
              <a:buClr>
                <a:srgbClr val="00B050"/>
              </a:buClr>
              <a:buSzPct val="100000"/>
              <a:buFont typeface="Arial"/>
              <a:buChar char="•"/>
              <a:defRPr sz="1800"/>
            </a:pPr>
            <a:r>
              <a:rPr lang="pt-BR" sz="2400" b="1" dirty="0" smtClean="0">
                <a:solidFill>
                  <a:srgbClr val="00B050"/>
                </a:solidFill>
              </a:rPr>
              <a:t>Concentração de tarefas X descentralização</a:t>
            </a:r>
          </a:p>
          <a:p>
            <a:pPr marL="457200" lvl="0" indent="-457200">
              <a:spcBef>
                <a:spcPts val="1400"/>
              </a:spcBef>
              <a:buClr>
                <a:srgbClr val="00B050"/>
              </a:buClr>
              <a:buSzPct val="100000"/>
              <a:buFont typeface="Arial"/>
              <a:buChar char="•"/>
              <a:defRPr sz="1800"/>
            </a:pPr>
            <a:r>
              <a:rPr lang="pt-BR" sz="2400" b="1" dirty="0" smtClean="0">
                <a:solidFill>
                  <a:srgbClr val="00B050"/>
                </a:solidFill>
              </a:rPr>
              <a:t>Desafio de manter o espírito movimento quando a liderança caminha em outro sentido.</a:t>
            </a:r>
          </a:p>
          <a:p>
            <a:pPr marL="457200" lvl="0" indent="-457200">
              <a:spcBef>
                <a:spcPts val="1400"/>
              </a:spcBef>
              <a:buClr>
                <a:srgbClr val="00B050"/>
              </a:buClr>
              <a:buSzPct val="100000"/>
              <a:buFont typeface="Arial"/>
              <a:buChar char="•"/>
              <a:defRPr sz="1800"/>
            </a:pPr>
            <a:r>
              <a:rPr lang="pt-BR" sz="2400" b="1" dirty="0" smtClean="0">
                <a:solidFill>
                  <a:srgbClr val="00B050"/>
                </a:solidFill>
              </a:rPr>
              <a:t>Liderança sim, mas não apropriação.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/>
        </p:nvSpPr>
        <p:spPr>
          <a:xfrm>
            <a:off x="-1" y="0"/>
            <a:ext cx="9144002" cy="572285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Shape 15"/>
          <p:cNvSpPr/>
          <p:nvPr/>
        </p:nvSpPr>
        <p:spPr>
          <a:xfrm>
            <a:off x="228600" y="4648200"/>
            <a:ext cx="457200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spcBef>
                <a:spcPts val="1000"/>
              </a:spcBef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1</a:t>
            </a:r>
          </a:p>
        </p:txBody>
      </p:sp>
      <p:pic>
        <p:nvPicPr>
          <p:cNvPr id="16" name="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5370512"/>
            <a:ext cx="9144000" cy="1487488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/>
        </p:nvSpPr>
        <p:spPr>
          <a:xfrm>
            <a:off x="-1" y="1142999"/>
            <a:ext cx="9144002" cy="430887"/>
          </a:xfrm>
          <a:prstGeom prst="rect">
            <a:avLst/>
          </a:prstGeom>
          <a:solidFill>
            <a:srgbClr val="FFFFFF">
              <a:alpha val="50195"/>
            </a:srgb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spcBef>
                <a:spcPts val="1000"/>
              </a:spcBef>
              <a:defRPr sz="2800" b="1">
                <a:solidFill>
                  <a:srgbClr val="00B05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lang="pt-BR" sz="2800" b="1" dirty="0" smtClean="0">
                <a:solidFill>
                  <a:srgbClr val="00B05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rPr>
              <a:t>Papéis importantes: Agregadores</a:t>
            </a:r>
            <a:endParaRPr sz="2800" b="1">
              <a:solidFill>
                <a:srgbClr val="00B050"/>
              </a:solidFill>
              <a:effectLst>
                <a:outerShdw blurRad="12700" dist="25400" dir="2700000" rotWithShape="0">
                  <a:srgbClr val="DDDDDD"/>
                </a:outerShdw>
              </a:effectLst>
            </a:endParaRPr>
          </a:p>
        </p:txBody>
      </p:sp>
      <p:sp>
        <p:nvSpPr>
          <p:cNvPr id="18" name="Shape 18"/>
          <p:cNvSpPr/>
          <p:nvPr/>
        </p:nvSpPr>
        <p:spPr>
          <a:xfrm>
            <a:off x="1500166" y="2500306"/>
            <a:ext cx="6786610" cy="331372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L="457200" lvl="0" indent="-457200">
              <a:spcBef>
                <a:spcPts val="1400"/>
              </a:spcBef>
              <a:buClr>
                <a:srgbClr val="00B050"/>
              </a:buClr>
              <a:buSzPct val="100000"/>
              <a:buFont typeface="Arial"/>
              <a:buChar char="•"/>
              <a:defRPr sz="1800"/>
            </a:pPr>
            <a:r>
              <a:rPr lang="pt-BR" sz="2400" b="1" dirty="0" smtClean="0">
                <a:solidFill>
                  <a:srgbClr val="00B050"/>
                </a:solidFill>
              </a:rPr>
              <a:t>Num grupo, sempre é interessante ter alguém com sensibilidade para perceber as diferenças de cada um e procurar encaixar em funções em quais se enquadrariam bem.</a:t>
            </a:r>
          </a:p>
          <a:p>
            <a:pPr marL="457200" lvl="0" indent="-457200">
              <a:spcBef>
                <a:spcPts val="1400"/>
              </a:spcBef>
              <a:buClr>
                <a:srgbClr val="00B050"/>
              </a:buClr>
              <a:buSzPct val="100000"/>
              <a:buFont typeface="Arial"/>
              <a:buChar char="•"/>
              <a:defRPr sz="1800"/>
            </a:pPr>
            <a:r>
              <a:rPr lang="pt-BR" sz="2400" b="1" dirty="0" smtClean="0">
                <a:solidFill>
                  <a:srgbClr val="00B050"/>
                </a:solidFill>
              </a:rPr>
              <a:t>Importância daquele que aproxima, que ajuda a transformar pessoas diferentes em um grupo que tenha uma identidade.</a:t>
            </a:r>
          </a:p>
          <a:p>
            <a:pPr marL="457200" lvl="0" indent="-457200">
              <a:spcBef>
                <a:spcPts val="1400"/>
              </a:spcBef>
              <a:buClr>
                <a:srgbClr val="00B050"/>
              </a:buClr>
              <a:buSzPct val="100000"/>
              <a:buFont typeface="Arial"/>
              <a:buChar char="•"/>
              <a:defRPr sz="1800"/>
            </a:pPr>
            <a:endParaRPr lang="pt-BR" sz="2400" b="1" dirty="0" smtClean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/>
        </p:nvSpPr>
        <p:spPr>
          <a:xfrm>
            <a:off x="-1" y="0"/>
            <a:ext cx="9144002" cy="572285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Shape 15"/>
          <p:cNvSpPr/>
          <p:nvPr/>
        </p:nvSpPr>
        <p:spPr>
          <a:xfrm>
            <a:off x="228600" y="4648200"/>
            <a:ext cx="457200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spcBef>
                <a:spcPts val="1000"/>
              </a:spcBef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1</a:t>
            </a:r>
          </a:p>
        </p:txBody>
      </p:sp>
      <p:pic>
        <p:nvPicPr>
          <p:cNvPr id="16" name="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5370512"/>
            <a:ext cx="9144000" cy="1487488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/>
        </p:nvSpPr>
        <p:spPr>
          <a:xfrm>
            <a:off x="-1" y="1142999"/>
            <a:ext cx="9144002" cy="430887"/>
          </a:xfrm>
          <a:prstGeom prst="rect">
            <a:avLst/>
          </a:prstGeom>
          <a:solidFill>
            <a:srgbClr val="FFFFFF">
              <a:alpha val="50195"/>
            </a:srgb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spcBef>
                <a:spcPts val="1000"/>
              </a:spcBef>
              <a:defRPr sz="2800" b="1">
                <a:solidFill>
                  <a:srgbClr val="00B05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lang="pt-BR" sz="2800" b="1" dirty="0" smtClean="0">
                <a:solidFill>
                  <a:srgbClr val="00B05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rPr>
              <a:t>Papéis importantes: Conciliadores</a:t>
            </a:r>
            <a:endParaRPr sz="2800" b="1">
              <a:solidFill>
                <a:srgbClr val="00B050"/>
              </a:solidFill>
              <a:effectLst>
                <a:outerShdw blurRad="12700" dist="25400" dir="2700000" rotWithShape="0">
                  <a:srgbClr val="DDDDDD"/>
                </a:outerShdw>
              </a:effectLst>
            </a:endParaRPr>
          </a:p>
        </p:txBody>
      </p:sp>
      <p:sp>
        <p:nvSpPr>
          <p:cNvPr id="18" name="Shape 18"/>
          <p:cNvSpPr/>
          <p:nvPr/>
        </p:nvSpPr>
        <p:spPr>
          <a:xfrm>
            <a:off x="1500166" y="2500306"/>
            <a:ext cx="6143668" cy="239552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L="457200" lvl="0" indent="-457200">
              <a:spcBef>
                <a:spcPts val="1400"/>
              </a:spcBef>
              <a:buClr>
                <a:srgbClr val="00B050"/>
              </a:buClr>
              <a:buSzPct val="100000"/>
              <a:buFont typeface="Arial"/>
              <a:buChar char="•"/>
              <a:defRPr sz="1800"/>
            </a:pPr>
            <a:r>
              <a:rPr lang="pt-BR" sz="2400" b="1" dirty="0" smtClean="0">
                <a:solidFill>
                  <a:srgbClr val="00B050"/>
                </a:solidFill>
              </a:rPr>
              <a:t>Muitas vezes, num grupo vão existir conflitos. Uma pessoa que mantenha o foco no objetivo da existência do grupo, que é maior do que os incidentes, é sempre saudável.</a:t>
            </a:r>
          </a:p>
          <a:p>
            <a:pPr marL="457200" lvl="0" indent="-457200">
              <a:spcBef>
                <a:spcPts val="1400"/>
              </a:spcBef>
              <a:buClr>
                <a:srgbClr val="00B050"/>
              </a:buClr>
              <a:buSzPct val="100000"/>
              <a:buFont typeface="Arial"/>
              <a:buChar char="•"/>
              <a:defRPr sz="1800"/>
            </a:pPr>
            <a:r>
              <a:rPr lang="pt-BR" sz="2400" b="1" dirty="0" smtClean="0">
                <a:solidFill>
                  <a:srgbClr val="00B050"/>
                </a:solidFill>
              </a:rPr>
              <a:t>Rupturas – às vezes são necessárias.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/>
        </p:nvSpPr>
        <p:spPr>
          <a:xfrm>
            <a:off x="-1" y="0"/>
            <a:ext cx="9144002" cy="518090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Shape 15"/>
          <p:cNvSpPr/>
          <p:nvPr/>
        </p:nvSpPr>
        <p:spPr>
          <a:xfrm>
            <a:off x="228600" y="4648200"/>
            <a:ext cx="457200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spcBef>
                <a:spcPts val="1000"/>
              </a:spcBef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1</a:t>
            </a:r>
          </a:p>
        </p:txBody>
      </p:sp>
      <p:pic>
        <p:nvPicPr>
          <p:cNvPr id="16" name="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5370512"/>
            <a:ext cx="9144000" cy="1487488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/>
        </p:nvSpPr>
        <p:spPr>
          <a:xfrm>
            <a:off x="-1" y="1142999"/>
            <a:ext cx="9144002" cy="430887"/>
          </a:xfrm>
          <a:prstGeom prst="rect">
            <a:avLst/>
          </a:prstGeom>
          <a:solidFill>
            <a:srgbClr val="FFFFFF">
              <a:alpha val="50195"/>
            </a:srgb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spcBef>
                <a:spcPts val="1000"/>
              </a:spcBef>
              <a:defRPr sz="2800" b="1">
                <a:solidFill>
                  <a:srgbClr val="00B05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lang="pt-BR" sz="2800" b="1" dirty="0" smtClean="0">
                <a:solidFill>
                  <a:srgbClr val="00B05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rPr>
              <a:t>Papéis importantes: Acolhida</a:t>
            </a:r>
            <a:endParaRPr sz="2800" b="1">
              <a:solidFill>
                <a:srgbClr val="00B050"/>
              </a:solidFill>
              <a:effectLst>
                <a:outerShdw blurRad="12700" dist="25400" dir="2700000" rotWithShape="0">
                  <a:srgbClr val="DDDDDD"/>
                </a:outerShdw>
              </a:effectLst>
            </a:endParaRPr>
          </a:p>
        </p:txBody>
      </p:sp>
      <p:sp>
        <p:nvSpPr>
          <p:cNvPr id="18" name="Shape 18"/>
          <p:cNvSpPr/>
          <p:nvPr/>
        </p:nvSpPr>
        <p:spPr>
          <a:xfrm>
            <a:off x="642910" y="2500307"/>
            <a:ext cx="7858180" cy="239552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L="457200" lvl="0" indent="-457200">
              <a:spcBef>
                <a:spcPts val="1400"/>
              </a:spcBef>
              <a:buClr>
                <a:srgbClr val="00B050"/>
              </a:buClr>
              <a:buSzPct val="100000"/>
              <a:buFont typeface="Arial"/>
              <a:buChar char="•"/>
              <a:defRPr sz="1800"/>
            </a:pPr>
            <a:r>
              <a:rPr lang="pt-BR" sz="2400" b="1" dirty="0" smtClean="0">
                <a:solidFill>
                  <a:srgbClr val="00B050"/>
                </a:solidFill>
              </a:rPr>
              <a:t>É aquele que vai inserir um novo membro ao grupo. É de suma importância. O novato precisa ter extrema clareza aonde está entrando. Uma acolhida bem feita evita problemas futuros e já pode encaminhar quem está chegando para uma função qualquer.</a:t>
            </a:r>
          </a:p>
          <a:p>
            <a:pPr marL="457200" lvl="0" indent="-457200">
              <a:spcBef>
                <a:spcPts val="1400"/>
              </a:spcBef>
              <a:buClr>
                <a:srgbClr val="00B050"/>
              </a:buClr>
              <a:buSzPct val="100000"/>
              <a:buFont typeface="Arial"/>
              <a:buChar char="•"/>
              <a:defRPr sz="1800"/>
            </a:pPr>
            <a:r>
              <a:rPr lang="pt-BR" sz="2400" b="1" dirty="0" smtClean="0">
                <a:solidFill>
                  <a:srgbClr val="00B050"/>
                </a:solidFill>
              </a:rPr>
              <a:t>Importância de se conversar. Sempre.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/>
        </p:nvSpPr>
        <p:spPr>
          <a:xfrm>
            <a:off x="-1" y="0"/>
            <a:ext cx="9144002" cy="572285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Shape 15"/>
          <p:cNvSpPr/>
          <p:nvPr/>
        </p:nvSpPr>
        <p:spPr>
          <a:xfrm>
            <a:off x="228600" y="4648200"/>
            <a:ext cx="457200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spcBef>
                <a:spcPts val="1000"/>
              </a:spcBef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1</a:t>
            </a:r>
          </a:p>
        </p:txBody>
      </p:sp>
      <p:pic>
        <p:nvPicPr>
          <p:cNvPr id="16" name="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5370512"/>
            <a:ext cx="9144000" cy="1487488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/>
        </p:nvSpPr>
        <p:spPr>
          <a:xfrm>
            <a:off x="0" y="0"/>
            <a:ext cx="9144002" cy="430887"/>
          </a:xfrm>
          <a:prstGeom prst="rect">
            <a:avLst/>
          </a:prstGeom>
          <a:solidFill>
            <a:srgbClr val="FFFFFF">
              <a:alpha val="50195"/>
            </a:srgb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spcBef>
                <a:spcPts val="1000"/>
              </a:spcBef>
              <a:defRPr sz="2800" b="1">
                <a:solidFill>
                  <a:srgbClr val="00B05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lang="pt-BR" sz="2800" b="1" dirty="0" smtClean="0">
                <a:solidFill>
                  <a:srgbClr val="00B05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rPr>
              <a:t>Papéis importantes: Organizadores de tarefas</a:t>
            </a:r>
            <a:endParaRPr sz="2800" b="1">
              <a:solidFill>
                <a:srgbClr val="00B050"/>
              </a:solidFill>
              <a:effectLst>
                <a:outerShdw blurRad="12700" dist="25400" dir="2700000" rotWithShape="0">
                  <a:srgbClr val="DDDDDD"/>
                </a:outerShdw>
              </a:effectLst>
            </a:endParaRPr>
          </a:p>
        </p:txBody>
      </p:sp>
      <p:pic>
        <p:nvPicPr>
          <p:cNvPr id="2050" name="Picture 2" descr="https://fbcdn-sphotos-a-a.akamaihd.net/hphotos-ak-prn2/v/t1.0-9/555215_482206195149781_969935222_n.jpg?oh=84bccce08511c67e513186b0ac9a5758&amp;oe=569412B1&amp;__gda__=1451651583_b5167fccd6f9ec53cc02f04a213c283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642918"/>
            <a:ext cx="4762500" cy="4762500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/>
        </p:nvSpPr>
        <p:spPr>
          <a:xfrm>
            <a:off x="-1" y="0"/>
            <a:ext cx="9144002" cy="572285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Shape 15"/>
          <p:cNvSpPr/>
          <p:nvPr/>
        </p:nvSpPr>
        <p:spPr>
          <a:xfrm>
            <a:off x="228600" y="4648200"/>
            <a:ext cx="457200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spcBef>
                <a:spcPts val="1000"/>
              </a:spcBef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1</a:t>
            </a:r>
          </a:p>
        </p:txBody>
      </p:sp>
      <p:pic>
        <p:nvPicPr>
          <p:cNvPr id="16" name="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200" y="5446712"/>
            <a:ext cx="9144000" cy="1487488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/>
        </p:nvSpPr>
        <p:spPr>
          <a:xfrm>
            <a:off x="142844" y="1071546"/>
            <a:ext cx="9144002" cy="430887"/>
          </a:xfrm>
          <a:prstGeom prst="rect">
            <a:avLst/>
          </a:prstGeom>
          <a:solidFill>
            <a:srgbClr val="FFFFFF">
              <a:alpha val="50195"/>
            </a:srgb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spcBef>
                <a:spcPts val="1000"/>
              </a:spcBef>
              <a:defRPr sz="2800" b="1">
                <a:solidFill>
                  <a:srgbClr val="00B05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lang="pt-BR" sz="2800" b="1" dirty="0" smtClean="0">
                <a:solidFill>
                  <a:srgbClr val="00B05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rPr>
              <a:t>Papéis importantes: Organizadores de </a:t>
            </a:r>
            <a:r>
              <a:rPr lang="pt-BR" sz="2800" b="1" dirty="0" err="1" smtClean="0">
                <a:solidFill>
                  <a:srgbClr val="00B05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rPr>
              <a:t>tarefes</a:t>
            </a:r>
            <a:endParaRPr sz="2800" b="1">
              <a:solidFill>
                <a:srgbClr val="00B050"/>
              </a:solidFill>
              <a:effectLst>
                <a:outerShdw blurRad="12700" dist="25400" dir="2700000" rotWithShape="0">
                  <a:srgbClr val="DDDDDD"/>
                </a:outerShdw>
              </a:effectLst>
            </a:endParaRPr>
          </a:p>
        </p:txBody>
      </p:sp>
      <p:sp>
        <p:nvSpPr>
          <p:cNvPr id="18" name="Shape 18"/>
          <p:cNvSpPr/>
          <p:nvPr/>
        </p:nvSpPr>
        <p:spPr>
          <a:xfrm>
            <a:off x="1828800" y="1857364"/>
            <a:ext cx="5638800" cy="3672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L="457200" lvl="0" indent="-457200">
              <a:spcBef>
                <a:spcPts val="1400"/>
              </a:spcBef>
              <a:buClr>
                <a:srgbClr val="00B050"/>
              </a:buClr>
              <a:buSzPct val="100000"/>
              <a:buFont typeface="Arial"/>
              <a:buChar char="•"/>
              <a:defRPr sz="1800"/>
            </a:pPr>
            <a:r>
              <a:rPr lang="pt-BR" sz="2400" b="1" dirty="0" smtClean="0">
                <a:solidFill>
                  <a:srgbClr val="00B050"/>
                </a:solidFill>
              </a:rPr>
              <a:t>Necessidade de ser pró-ativo.</a:t>
            </a:r>
          </a:p>
          <a:p>
            <a:pPr marL="457200" lvl="0" indent="-457200">
              <a:spcBef>
                <a:spcPts val="1400"/>
              </a:spcBef>
              <a:buClr>
                <a:srgbClr val="00B050"/>
              </a:buClr>
              <a:buSzPct val="100000"/>
              <a:buFont typeface="Arial"/>
              <a:buChar char="•"/>
              <a:defRPr sz="1800"/>
            </a:pPr>
            <a:r>
              <a:rPr lang="pt-BR" sz="2400" b="1" dirty="0" smtClean="0">
                <a:solidFill>
                  <a:srgbClr val="00B050"/>
                </a:solidFill>
              </a:rPr>
              <a:t>A maioria das funções não são pagas.</a:t>
            </a:r>
          </a:p>
          <a:p>
            <a:pPr marL="457200" lvl="0" indent="-457200">
              <a:spcBef>
                <a:spcPts val="1400"/>
              </a:spcBef>
              <a:buClr>
                <a:srgbClr val="00B050"/>
              </a:buClr>
              <a:buSzPct val="100000"/>
              <a:buFont typeface="Arial"/>
              <a:buChar char="•"/>
              <a:defRPr sz="1800"/>
            </a:pPr>
            <a:r>
              <a:rPr lang="pt-BR" sz="2400" b="1" dirty="0" smtClean="0">
                <a:solidFill>
                  <a:srgbClr val="00B050"/>
                </a:solidFill>
              </a:rPr>
              <a:t>Não adianta ficar esperando que alguém faça. </a:t>
            </a:r>
          </a:p>
          <a:p>
            <a:pPr marL="457200" lvl="0" indent="-457200">
              <a:spcBef>
                <a:spcPts val="1400"/>
              </a:spcBef>
              <a:buClr>
                <a:srgbClr val="00B050"/>
              </a:buClr>
              <a:buSzPct val="100000"/>
              <a:buFont typeface="Arial"/>
              <a:buChar char="•"/>
              <a:defRPr sz="1800"/>
            </a:pPr>
            <a:r>
              <a:rPr lang="pt-BR" sz="2400" b="1" dirty="0" smtClean="0">
                <a:solidFill>
                  <a:srgbClr val="00B050"/>
                </a:solidFill>
              </a:rPr>
              <a:t>De sugestões, o mundo está cheio. O necessário é fazer.</a:t>
            </a:r>
          </a:p>
          <a:p>
            <a:pPr marL="457200" lvl="0" indent="-457200">
              <a:spcBef>
                <a:spcPts val="1400"/>
              </a:spcBef>
              <a:buClr>
                <a:srgbClr val="00B050"/>
              </a:buClr>
              <a:buSzPct val="100000"/>
              <a:buFont typeface="Arial"/>
              <a:buChar char="•"/>
              <a:defRPr sz="1800"/>
            </a:pPr>
            <a:r>
              <a:rPr lang="pt-BR" sz="2400" b="1" dirty="0" smtClean="0">
                <a:solidFill>
                  <a:srgbClr val="00B050"/>
                </a:solidFill>
              </a:rPr>
              <a:t>Desconstrução de um modelo capitalista que muitos estão acostumados.</a:t>
            </a:r>
            <a:endParaRPr sz="2400" b="1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/>
        </p:nvSpPr>
        <p:spPr>
          <a:xfrm>
            <a:off x="-1" y="0"/>
            <a:ext cx="9144002" cy="572285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Shape 15"/>
          <p:cNvSpPr/>
          <p:nvPr/>
        </p:nvSpPr>
        <p:spPr>
          <a:xfrm>
            <a:off x="228600" y="4648200"/>
            <a:ext cx="457200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spcBef>
                <a:spcPts val="1000"/>
              </a:spcBef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1</a:t>
            </a:r>
          </a:p>
        </p:txBody>
      </p:sp>
      <p:pic>
        <p:nvPicPr>
          <p:cNvPr id="16" name="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200" y="5446712"/>
            <a:ext cx="9144000" cy="1487488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/>
        </p:nvSpPr>
        <p:spPr>
          <a:xfrm>
            <a:off x="-1" y="1142999"/>
            <a:ext cx="9144002" cy="430887"/>
          </a:xfrm>
          <a:prstGeom prst="rect">
            <a:avLst/>
          </a:prstGeom>
          <a:solidFill>
            <a:srgbClr val="FFFFFF">
              <a:alpha val="50195"/>
            </a:srgb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spcBef>
                <a:spcPts val="1000"/>
              </a:spcBef>
              <a:defRPr sz="2800" b="1">
                <a:solidFill>
                  <a:srgbClr val="00B05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lang="pt-BR" sz="2800" b="1" dirty="0" smtClean="0">
                <a:solidFill>
                  <a:srgbClr val="00B05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rPr>
              <a:t>Desafios</a:t>
            </a:r>
            <a:endParaRPr sz="2800" b="1">
              <a:solidFill>
                <a:srgbClr val="00B050"/>
              </a:solidFill>
              <a:effectLst>
                <a:outerShdw blurRad="12700" dist="25400" dir="2700000" rotWithShape="0">
                  <a:srgbClr val="DDDDDD"/>
                </a:outerShdw>
              </a:effectLst>
            </a:endParaRPr>
          </a:p>
        </p:txBody>
      </p:sp>
      <p:sp>
        <p:nvSpPr>
          <p:cNvPr id="18" name="Shape 18"/>
          <p:cNvSpPr/>
          <p:nvPr/>
        </p:nvSpPr>
        <p:spPr>
          <a:xfrm>
            <a:off x="1828800" y="1857364"/>
            <a:ext cx="5638800" cy="257506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L="457200" lvl="0" indent="-457200">
              <a:spcBef>
                <a:spcPts val="1400"/>
              </a:spcBef>
              <a:buClr>
                <a:srgbClr val="00B050"/>
              </a:buClr>
              <a:buSzPct val="100000"/>
              <a:buFont typeface="Arial"/>
              <a:buChar char="•"/>
              <a:defRPr sz="1800"/>
            </a:pPr>
            <a:endParaRPr sz="2400" b="1">
              <a:solidFill>
                <a:srgbClr val="00B050"/>
              </a:solidFill>
            </a:endParaRPr>
          </a:p>
          <a:p>
            <a:pPr marL="457200" lvl="0" indent="-457200">
              <a:spcBef>
                <a:spcPts val="1400"/>
              </a:spcBef>
              <a:buClr>
                <a:srgbClr val="00B050"/>
              </a:buClr>
              <a:buSzPct val="100000"/>
              <a:buFont typeface="Arial"/>
              <a:buChar char="•"/>
              <a:defRPr sz="1800"/>
            </a:pPr>
            <a:r>
              <a:rPr lang="pt-BR" sz="2400" b="1" dirty="0" smtClean="0">
                <a:solidFill>
                  <a:srgbClr val="00B050"/>
                </a:solidFill>
              </a:rPr>
              <a:t>Paciência com os desejos e com a velocidade de cada um em se encontrar dentro do grupo</a:t>
            </a:r>
          </a:p>
          <a:p>
            <a:pPr marL="457200" lvl="0" indent="-457200" algn="l">
              <a:spcBef>
                <a:spcPts val="1400"/>
              </a:spcBef>
              <a:buClr>
                <a:srgbClr val="00B050"/>
              </a:buClr>
              <a:buSzPct val="100000"/>
              <a:buFont typeface="Arial"/>
              <a:buChar char="•"/>
              <a:defRPr sz="1800"/>
            </a:pPr>
            <a:r>
              <a:rPr lang="pt-BR" sz="2400" b="1" dirty="0" smtClean="0">
                <a:solidFill>
                  <a:srgbClr val="00B050"/>
                </a:solidFill>
              </a:rPr>
              <a:t>Perda de identidade – se transformar em outra coisa.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/>
        </p:nvSpPr>
        <p:spPr>
          <a:xfrm>
            <a:off x="-1" y="0"/>
            <a:ext cx="9144002" cy="572285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Shape 15"/>
          <p:cNvSpPr/>
          <p:nvPr/>
        </p:nvSpPr>
        <p:spPr>
          <a:xfrm>
            <a:off x="228600" y="4648200"/>
            <a:ext cx="457200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spcBef>
                <a:spcPts val="1000"/>
              </a:spcBef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1</a:t>
            </a:r>
          </a:p>
        </p:txBody>
      </p:sp>
      <p:pic>
        <p:nvPicPr>
          <p:cNvPr id="16" name="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200" y="5446712"/>
            <a:ext cx="9144000" cy="1487488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/>
        </p:nvSpPr>
        <p:spPr>
          <a:xfrm>
            <a:off x="-1" y="1142999"/>
            <a:ext cx="9144002" cy="430887"/>
          </a:xfrm>
          <a:prstGeom prst="rect">
            <a:avLst/>
          </a:prstGeom>
          <a:solidFill>
            <a:srgbClr val="FFFFFF">
              <a:alpha val="50195"/>
            </a:srgb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spcBef>
                <a:spcPts val="1000"/>
              </a:spcBef>
              <a:defRPr sz="2800" b="1">
                <a:solidFill>
                  <a:srgbClr val="00B05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lang="pt-BR" sz="2800" b="1" dirty="0" smtClean="0">
                <a:solidFill>
                  <a:srgbClr val="00B05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rPr>
              <a:t>Acordos e compromissos</a:t>
            </a:r>
            <a:endParaRPr sz="2800" b="1">
              <a:solidFill>
                <a:srgbClr val="00B050"/>
              </a:solidFill>
              <a:effectLst>
                <a:outerShdw blurRad="12700" dist="25400" dir="2700000" rotWithShape="0">
                  <a:srgbClr val="DDDDDD"/>
                </a:outerShdw>
              </a:effectLst>
            </a:endParaRPr>
          </a:p>
        </p:txBody>
      </p:sp>
      <p:sp>
        <p:nvSpPr>
          <p:cNvPr id="18" name="Shape 18"/>
          <p:cNvSpPr/>
          <p:nvPr/>
        </p:nvSpPr>
        <p:spPr>
          <a:xfrm>
            <a:off x="1828800" y="1785926"/>
            <a:ext cx="5638800" cy="386259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L="457200" lvl="0" indent="-457200">
              <a:spcBef>
                <a:spcPts val="1400"/>
              </a:spcBef>
              <a:buClr>
                <a:srgbClr val="00B050"/>
              </a:buClr>
              <a:buSzPct val="100000"/>
              <a:buFont typeface="Arial"/>
              <a:buChar char="•"/>
              <a:defRPr sz="1800"/>
            </a:pPr>
            <a:r>
              <a:rPr lang="pt-BR" sz="2400" b="1" dirty="0" smtClean="0">
                <a:solidFill>
                  <a:srgbClr val="00B050"/>
                </a:solidFill>
              </a:rPr>
              <a:t>Vai haver um momento inicial de muito trabalho, mas depois o ideal é cada um fazer um pouquinho para não sobrecarregar ninguém.</a:t>
            </a:r>
          </a:p>
          <a:p>
            <a:pPr marL="457200" lvl="0" indent="-457200">
              <a:spcBef>
                <a:spcPts val="1400"/>
              </a:spcBef>
              <a:buClr>
                <a:srgbClr val="00B050"/>
              </a:buClr>
              <a:buSzPct val="100000"/>
              <a:buFont typeface="Arial"/>
              <a:buChar char="•"/>
              <a:defRPr sz="1800"/>
            </a:pPr>
            <a:r>
              <a:rPr lang="pt-BR" sz="2400" b="1" dirty="0" smtClean="0">
                <a:solidFill>
                  <a:srgbClr val="00B050"/>
                </a:solidFill>
              </a:rPr>
              <a:t>Na Rede Ecológica cada um tem uma função.</a:t>
            </a:r>
          </a:p>
          <a:p>
            <a:pPr marL="457200" lvl="0" indent="-457200">
              <a:spcBef>
                <a:spcPts val="1400"/>
              </a:spcBef>
              <a:buClr>
                <a:srgbClr val="00B050"/>
              </a:buClr>
              <a:buSzPct val="100000"/>
              <a:buFont typeface="Arial"/>
              <a:buChar char="•"/>
              <a:defRPr sz="1800"/>
            </a:pPr>
            <a:r>
              <a:rPr lang="pt-BR" sz="2400" b="1" dirty="0" smtClean="0">
                <a:solidFill>
                  <a:srgbClr val="00B050"/>
                </a:solidFill>
              </a:rPr>
              <a:t>A participação precisa ser responsável. </a:t>
            </a:r>
          </a:p>
          <a:p>
            <a:pPr marL="457200" lvl="0" indent="-457200">
              <a:spcBef>
                <a:spcPts val="1400"/>
              </a:spcBef>
              <a:buClr>
                <a:srgbClr val="00B050"/>
              </a:buClr>
              <a:buSzPct val="100000"/>
              <a:buFont typeface="Arial"/>
              <a:buChar char="•"/>
              <a:defRPr sz="1800"/>
            </a:pPr>
            <a:r>
              <a:rPr lang="pt-BR" sz="2400" b="1" dirty="0" smtClean="0">
                <a:solidFill>
                  <a:srgbClr val="00B050"/>
                </a:solidFill>
              </a:rPr>
              <a:t>Não existe lugar para quem quer apenas consumir.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/>
        </p:nvSpPr>
        <p:spPr>
          <a:xfrm>
            <a:off x="-1" y="0"/>
            <a:ext cx="9144002" cy="572285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1000"/>
              </a:spcBef>
              <a:defRPr sz="1800"/>
            </a:pPr>
            <a:endParaRPr sz="3000" b="1">
              <a:solidFill>
                <a:srgbClr val="5B8B41"/>
              </a:solidFill>
              <a:effectLst>
                <a:outerShdw blurRad="12700" dist="25400" dir="2700000" rotWithShape="0">
                  <a:srgbClr val="DDDDDD"/>
                </a:outerShdw>
              </a:effectLs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Shape 15"/>
          <p:cNvSpPr/>
          <p:nvPr/>
        </p:nvSpPr>
        <p:spPr>
          <a:xfrm>
            <a:off x="228600" y="4648200"/>
            <a:ext cx="457200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spcBef>
                <a:spcPts val="1000"/>
              </a:spcBef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1</a:t>
            </a:r>
          </a:p>
        </p:txBody>
      </p:sp>
      <p:pic>
        <p:nvPicPr>
          <p:cNvPr id="16" name="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200" y="5446712"/>
            <a:ext cx="9144000" cy="1487488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7"/>
          <p:cNvSpPr/>
          <p:nvPr/>
        </p:nvSpPr>
        <p:spPr>
          <a:xfrm>
            <a:off x="714348" y="1142984"/>
            <a:ext cx="7786680" cy="430887"/>
          </a:xfrm>
          <a:prstGeom prst="rect">
            <a:avLst/>
          </a:prstGeom>
          <a:solidFill>
            <a:srgbClr val="FFFFFF">
              <a:alpha val="50195"/>
            </a:srgb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ctr">
              <a:spcBef>
                <a:spcPts val="1000"/>
              </a:spcBef>
              <a:defRPr sz="2800" b="1">
                <a:solidFill>
                  <a:srgbClr val="00B05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lang="pt-BR" sz="2800" b="1" dirty="0" smtClean="0">
                <a:solidFill>
                  <a:srgbClr val="00B05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rPr>
              <a:t>Dinâmica: as pessoas e o grupo</a:t>
            </a:r>
            <a:endParaRPr sz="2800" b="1">
              <a:solidFill>
                <a:srgbClr val="00B050"/>
              </a:solidFill>
              <a:effectLst>
                <a:outerShdw blurRad="12700" dist="25400" dir="2700000" rotWithShape="0">
                  <a:srgbClr val="DDDDDD"/>
                </a:outerShdw>
              </a:effectLst>
            </a:endParaRPr>
          </a:p>
        </p:txBody>
      </p:sp>
      <p:sp>
        <p:nvSpPr>
          <p:cNvPr id="18" name="Shape 18"/>
          <p:cNvSpPr/>
          <p:nvPr/>
        </p:nvSpPr>
        <p:spPr>
          <a:xfrm>
            <a:off x="571472" y="2286001"/>
            <a:ext cx="7715304" cy="257506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L="457200" lvl="0" indent="-457200">
              <a:spcBef>
                <a:spcPts val="1400"/>
              </a:spcBef>
              <a:buClr>
                <a:srgbClr val="00B050"/>
              </a:buClr>
              <a:buSzPct val="100000"/>
              <a:buFont typeface="Arial"/>
              <a:buChar char="•"/>
              <a:defRPr sz="1800"/>
            </a:pPr>
            <a:r>
              <a:rPr lang="pt-BR" sz="2400" b="1" dirty="0" smtClean="0">
                <a:solidFill>
                  <a:srgbClr val="00B050"/>
                </a:solidFill>
              </a:rPr>
              <a:t>É saudável que cada um, com o tempo, mude de função dentro da estrutura do grupo, assim ele se apropria cada vez mais do todo e permite a todos que façam o mesmo. </a:t>
            </a:r>
          </a:p>
          <a:p>
            <a:pPr marL="457200" lvl="0" indent="-457200">
              <a:spcBef>
                <a:spcPts val="1400"/>
              </a:spcBef>
              <a:buClr>
                <a:srgbClr val="00B050"/>
              </a:buClr>
              <a:buSzPct val="100000"/>
              <a:buFont typeface="Arial"/>
              <a:buChar char="•"/>
              <a:defRPr sz="1800"/>
            </a:pPr>
            <a:r>
              <a:rPr lang="pt-BR" sz="2400" b="1" dirty="0" smtClean="0">
                <a:solidFill>
                  <a:srgbClr val="00B050"/>
                </a:solidFill>
              </a:rPr>
              <a:t> Risco de existir alguma tarefa que só um saiba fazer.</a:t>
            </a:r>
          </a:p>
          <a:p>
            <a:pPr marL="457200" lvl="0" indent="-457200">
              <a:spcBef>
                <a:spcPts val="1400"/>
              </a:spcBef>
              <a:buClr>
                <a:srgbClr val="00B050"/>
              </a:buClr>
              <a:buSzPct val="100000"/>
              <a:buFont typeface="Arial"/>
              <a:buChar char="•"/>
              <a:defRPr sz="1800"/>
            </a:pPr>
            <a:r>
              <a:rPr lang="pt-BR" sz="2400" b="1" dirty="0" smtClean="0">
                <a:solidFill>
                  <a:srgbClr val="00B050"/>
                </a:solidFill>
              </a:rPr>
              <a:t>As pessoas vão e vem, mas o grupo permanece. Só será duradouro se não depender de indivíduos específicos.</a:t>
            </a:r>
            <a:endParaRPr sz="2400" b="1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/>
        </p:nvSpPr>
        <p:spPr>
          <a:xfrm>
            <a:off x="228600" y="4648200"/>
            <a:ext cx="457200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spcBef>
                <a:spcPts val="1000"/>
              </a:spcBef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1</a:t>
            </a:r>
          </a:p>
        </p:txBody>
      </p:sp>
      <p:pic>
        <p:nvPicPr>
          <p:cNvPr id="21" name="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200" y="5446712"/>
            <a:ext cx="9144000" cy="148748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" name="Group 24"/>
          <p:cNvGrpSpPr/>
          <p:nvPr/>
        </p:nvGrpSpPr>
        <p:grpSpPr>
          <a:xfrm>
            <a:off x="574675" y="1168399"/>
            <a:ext cx="8147050" cy="4278315"/>
            <a:chOff x="0" y="0"/>
            <a:chExt cx="8147050" cy="4278313"/>
          </a:xfrm>
        </p:grpSpPr>
        <p:sp>
          <p:nvSpPr>
            <p:cNvPr id="22" name="Shape 22"/>
            <p:cNvSpPr/>
            <p:nvPr/>
          </p:nvSpPr>
          <p:spPr>
            <a:xfrm>
              <a:off x="0" y="0"/>
              <a:ext cx="8147050" cy="4278313"/>
            </a:xfrm>
            <a:prstGeom prst="rect">
              <a:avLst/>
            </a:prstGeom>
            <a:solidFill>
              <a:srgbClr val="FFFFFF">
                <a:alpha val="4392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342900" lvl="0" indent="-342900">
                <a:spcBef>
                  <a:spcPts val="400"/>
                </a:spcBef>
                <a:defRPr sz="16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3" name="Shape 23"/>
            <p:cNvSpPr/>
            <p:nvPr/>
          </p:nvSpPr>
          <p:spPr>
            <a:xfrm>
              <a:off x="0" y="0"/>
              <a:ext cx="8147050" cy="15286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marL="342900" lvl="0" indent="-342900">
                <a:spcBef>
                  <a:spcPts val="400"/>
                </a:spcBef>
                <a:buSzPct val="100000"/>
                <a:buFont typeface="Arial"/>
                <a:buChar char="•"/>
                <a:defRPr sz="1800"/>
              </a:pPr>
              <a:endParaRPr sz="1600">
                <a:latin typeface="Arial"/>
                <a:ea typeface="Arial"/>
                <a:cs typeface="Arial"/>
                <a:sym typeface="Arial"/>
              </a:endParaRPr>
            </a:p>
            <a:p>
              <a:pPr marL="342900" lvl="0" indent="-342900">
                <a:spcBef>
                  <a:spcPts val="400"/>
                </a:spcBef>
                <a:buSzPct val="100000"/>
                <a:buFont typeface="Arial"/>
                <a:buChar char="•"/>
                <a:defRPr sz="1800"/>
              </a:pPr>
              <a:endParaRPr sz="1600">
                <a:latin typeface="Arial"/>
                <a:ea typeface="Arial"/>
                <a:cs typeface="Arial"/>
                <a:sym typeface="Arial"/>
              </a:endParaRPr>
            </a:p>
            <a:p>
              <a:pPr marL="342900" lvl="0" indent="-342900">
                <a:spcBef>
                  <a:spcPts val="400"/>
                </a:spcBef>
                <a:buSzPct val="100000"/>
                <a:buFont typeface="Arial"/>
                <a:buChar char="•"/>
                <a:defRPr sz="1800"/>
              </a:pPr>
              <a:endParaRPr sz="1600">
                <a:latin typeface="Arial"/>
                <a:ea typeface="Arial"/>
                <a:cs typeface="Arial"/>
                <a:sym typeface="Arial"/>
              </a:endParaRPr>
            </a:p>
            <a:p>
              <a:pPr marL="342900" lvl="0" indent="-342900">
                <a:spcBef>
                  <a:spcPts val="400"/>
                </a:spcBef>
                <a:buSzPct val="100000"/>
                <a:buFont typeface="Arial"/>
                <a:buChar char="•"/>
                <a:defRPr sz="1800"/>
              </a:pPr>
              <a:endParaRPr sz="1600">
                <a:latin typeface="Arial"/>
                <a:ea typeface="Arial"/>
                <a:cs typeface="Arial"/>
                <a:sym typeface="Arial"/>
              </a:endParaRPr>
            </a:p>
            <a:p>
              <a:pPr marL="342900" lvl="0" indent="-342900">
                <a:spcBef>
                  <a:spcPts val="400"/>
                </a:spcBef>
                <a:buSzPct val="100000"/>
                <a:buFont typeface="Arial"/>
                <a:buChar char="•"/>
                <a:defRPr sz="1800"/>
              </a:pPr>
              <a:endParaRPr sz="160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" name="Shape 26"/>
          <p:cNvSpPr/>
          <p:nvPr/>
        </p:nvSpPr>
        <p:spPr>
          <a:xfrm>
            <a:off x="539750" y="446320"/>
            <a:ext cx="8229600" cy="10464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91424" tIns="91424" rIns="91424" bIns="91424" anchor="b">
            <a:spAutoFit/>
          </a:bodyPr>
          <a:lstStyle>
            <a:lvl1pPr algn="ctr">
              <a:defRPr sz="2800" b="1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pt-BR" sz="2800" b="1" dirty="0" smtClean="0">
                <a:solidFill>
                  <a:srgbClr val="00B050"/>
                </a:solidFill>
              </a:rPr>
              <a:t>Juntos temos mais força para transformar as relações que consideramos injustas!</a:t>
            </a:r>
            <a:endParaRPr sz="2800" b="1">
              <a:solidFill>
                <a:srgbClr val="00B050"/>
              </a:solidFill>
            </a:endParaRPr>
          </a:p>
        </p:txBody>
      </p:sp>
      <p:pic>
        <p:nvPicPr>
          <p:cNvPr id="27650" name="Picture 2" descr="http://3.bp.blogspot.com/_oGkEJU6KjNA/Swsaltxfx3I/AAAAAAAAL1w/JIR8uavZ6QM/s1600/solidari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1714488"/>
            <a:ext cx="4857784" cy="3578569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/>
        </p:nvSpPr>
        <p:spPr>
          <a:xfrm>
            <a:off x="228600" y="4648200"/>
            <a:ext cx="457200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spcBef>
                <a:spcPts val="1000"/>
              </a:spcBef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1</a:t>
            </a:r>
          </a:p>
        </p:txBody>
      </p:sp>
      <p:pic>
        <p:nvPicPr>
          <p:cNvPr id="21" name="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200" y="5446712"/>
            <a:ext cx="9144000" cy="148748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" name="Group 24"/>
          <p:cNvGrpSpPr/>
          <p:nvPr/>
        </p:nvGrpSpPr>
        <p:grpSpPr>
          <a:xfrm>
            <a:off x="574675" y="1168399"/>
            <a:ext cx="8147050" cy="4278315"/>
            <a:chOff x="0" y="0"/>
            <a:chExt cx="8147050" cy="4278313"/>
          </a:xfrm>
        </p:grpSpPr>
        <p:sp>
          <p:nvSpPr>
            <p:cNvPr id="22" name="Shape 22"/>
            <p:cNvSpPr/>
            <p:nvPr/>
          </p:nvSpPr>
          <p:spPr>
            <a:xfrm>
              <a:off x="0" y="0"/>
              <a:ext cx="8147050" cy="4278313"/>
            </a:xfrm>
            <a:prstGeom prst="rect">
              <a:avLst/>
            </a:prstGeom>
            <a:solidFill>
              <a:srgbClr val="FFFFFF">
                <a:alpha val="4392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342900" lvl="0" indent="-342900">
                <a:spcBef>
                  <a:spcPts val="400"/>
                </a:spcBef>
                <a:defRPr sz="16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3" name="Shape 23"/>
            <p:cNvSpPr/>
            <p:nvPr/>
          </p:nvSpPr>
          <p:spPr>
            <a:xfrm>
              <a:off x="0" y="0"/>
              <a:ext cx="8147050" cy="15286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marL="342900" lvl="0" indent="-342900">
                <a:spcBef>
                  <a:spcPts val="400"/>
                </a:spcBef>
                <a:buSzPct val="100000"/>
                <a:buFont typeface="Arial"/>
                <a:buChar char="•"/>
                <a:defRPr sz="1800"/>
              </a:pPr>
              <a:endParaRPr sz="1600">
                <a:latin typeface="Arial"/>
                <a:ea typeface="Arial"/>
                <a:cs typeface="Arial"/>
                <a:sym typeface="Arial"/>
              </a:endParaRPr>
            </a:p>
            <a:p>
              <a:pPr marL="342900" lvl="0" indent="-342900">
                <a:spcBef>
                  <a:spcPts val="400"/>
                </a:spcBef>
                <a:buSzPct val="100000"/>
                <a:buFont typeface="Arial"/>
                <a:buChar char="•"/>
                <a:defRPr sz="1800"/>
              </a:pPr>
              <a:endParaRPr sz="1600">
                <a:latin typeface="Arial"/>
                <a:ea typeface="Arial"/>
                <a:cs typeface="Arial"/>
                <a:sym typeface="Arial"/>
              </a:endParaRPr>
            </a:p>
            <a:p>
              <a:pPr marL="342900" lvl="0" indent="-342900">
                <a:spcBef>
                  <a:spcPts val="400"/>
                </a:spcBef>
                <a:buSzPct val="100000"/>
                <a:buFont typeface="Arial"/>
                <a:buChar char="•"/>
                <a:defRPr sz="1800"/>
              </a:pPr>
              <a:endParaRPr sz="1600">
                <a:latin typeface="Arial"/>
                <a:ea typeface="Arial"/>
                <a:cs typeface="Arial"/>
                <a:sym typeface="Arial"/>
              </a:endParaRPr>
            </a:p>
            <a:p>
              <a:pPr marL="342900" lvl="0" indent="-342900">
                <a:spcBef>
                  <a:spcPts val="400"/>
                </a:spcBef>
                <a:buSzPct val="100000"/>
                <a:buFont typeface="Arial"/>
                <a:buChar char="•"/>
                <a:defRPr sz="1800"/>
              </a:pPr>
              <a:endParaRPr sz="1600">
                <a:latin typeface="Arial"/>
                <a:ea typeface="Arial"/>
                <a:cs typeface="Arial"/>
                <a:sym typeface="Arial"/>
              </a:endParaRPr>
            </a:p>
            <a:p>
              <a:pPr marL="342900" lvl="0" indent="-342900">
                <a:spcBef>
                  <a:spcPts val="400"/>
                </a:spcBef>
                <a:buSzPct val="100000"/>
                <a:buFont typeface="Arial"/>
                <a:buChar char="•"/>
                <a:defRPr sz="1800"/>
              </a:pPr>
              <a:endParaRPr sz="160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" name="Shape 26"/>
          <p:cNvSpPr/>
          <p:nvPr/>
        </p:nvSpPr>
        <p:spPr>
          <a:xfrm>
            <a:off x="539750" y="446320"/>
            <a:ext cx="8229600" cy="615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91424" tIns="91424" rIns="91424" bIns="91424" anchor="b">
            <a:spAutoFit/>
          </a:bodyPr>
          <a:lstStyle>
            <a:lvl1pPr algn="ctr">
              <a:defRPr sz="2800" b="1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pt-BR" sz="2800" b="1" dirty="0" smtClean="0">
                <a:solidFill>
                  <a:srgbClr val="00B050"/>
                </a:solidFill>
              </a:rPr>
              <a:t>Um mundo melhor para as gerações futuras!</a:t>
            </a:r>
            <a:endParaRPr sz="2800" b="1">
              <a:solidFill>
                <a:srgbClr val="00B050"/>
              </a:solidFill>
            </a:endParaRPr>
          </a:p>
        </p:txBody>
      </p:sp>
      <p:pic>
        <p:nvPicPr>
          <p:cNvPr id="1026" name="Picture 2" descr="http://www.galaxcms.com.br/imgs_redactor/468/images/mundo-melho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1428736"/>
            <a:ext cx="6000792" cy="3643338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/>
        </p:nvSpPr>
        <p:spPr>
          <a:xfrm>
            <a:off x="228600" y="4648200"/>
            <a:ext cx="457200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spcBef>
                <a:spcPts val="1000"/>
              </a:spcBef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FFFFFF"/>
                </a:solidFill>
              </a:rPr>
              <a:t>1</a:t>
            </a:r>
          </a:p>
        </p:txBody>
      </p:sp>
      <p:pic>
        <p:nvPicPr>
          <p:cNvPr id="21" name="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200" y="5446712"/>
            <a:ext cx="9144000" cy="148748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" name="Group 24"/>
          <p:cNvGrpSpPr/>
          <p:nvPr/>
        </p:nvGrpSpPr>
        <p:grpSpPr>
          <a:xfrm>
            <a:off x="574675" y="1168399"/>
            <a:ext cx="8147050" cy="4278315"/>
            <a:chOff x="0" y="0"/>
            <a:chExt cx="8147050" cy="4278313"/>
          </a:xfrm>
        </p:grpSpPr>
        <p:sp>
          <p:nvSpPr>
            <p:cNvPr id="22" name="Shape 22"/>
            <p:cNvSpPr/>
            <p:nvPr/>
          </p:nvSpPr>
          <p:spPr>
            <a:xfrm>
              <a:off x="0" y="0"/>
              <a:ext cx="8147050" cy="4278313"/>
            </a:xfrm>
            <a:prstGeom prst="rect">
              <a:avLst/>
            </a:prstGeom>
            <a:solidFill>
              <a:srgbClr val="FFFFFF">
                <a:alpha val="4392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342900" lvl="0" indent="-342900">
                <a:spcBef>
                  <a:spcPts val="400"/>
                </a:spcBef>
                <a:defRPr sz="160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3" name="Shape 23"/>
            <p:cNvSpPr/>
            <p:nvPr/>
          </p:nvSpPr>
          <p:spPr>
            <a:xfrm>
              <a:off x="0" y="0"/>
              <a:ext cx="8147050" cy="2382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marL="342900" lvl="0" indent="-342900">
                <a:spcBef>
                  <a:spcPts val="400"/>
                </a:spcBef>
                <a:buSzPct val="100000"/>
                <a:buFont typeface="Arial"/>
                <a:buChar char="•"/>
                <a:defRPr sz="1800"/>
              </a:pPr>
              <a:endParaRPr sz="1600">
                <a:latin typeface="Arial"/>
                <a:ea typeface="Arial"/>
                <a:cs typeface="Arial"/>
                <a:sym typeface="Arial"/>
              </a:endParaRPr>
            </a:p>
            <a:p>
              <a:pPr marL="342900" lvl="0" indent="-342900">
                <a:spcBef>
                  <a:spcPts val="400"/>
                </a:spcBef>
                <a:buSzPct val="100000"/>
                <a:buFont typeface="Arial"/>
                <a:buChar char="•"/>
                <a:defRPr sz="1800"/>
              </a:pPr>
              <a:endParaRPr sz="1600">
                <a:latin typeface="Arial"/>
                <a:ea typeface="Arial"/>
                <a:cs typeface="Arial"/>
                <a:sym typeface="Arial"/>
              </a:endParaRPr>
            </a:p>
            <a:p>
              <a:pPr marL="342900" lvl="0" indent="-342900">
                <a:spcBef>
                  <a:spcPts val="400"/>
                </a:spcBef>
                <a:buSzPct val="100000"/>
                <a:buFont typeface="Arial"/>
                <a:buChar char="•"/>
                <a:defRPr sz="1800"/>
              </a:pPr>
              <a:endParaRPr sz="1600">
                <a:latin typeface="Arial"/>
                <a:ea typeface="Arial"/>
                <a:cs typeface="Arial"/>
                <a:sym typeface="Arial"/>
              </a:endParaRPr>
            </a:p>
            <a:p>
              <a:pPr marL="342900" lvl="0" indent="-342900">
                <a:spcBef>
                  <a:spcPts val="400"/>
                </a:spcBef>
                <a:buSzPct val="100000"/>
                <a:buFont typeface="Arial"/>
                <a:buChar char="•"/>
                <a:defRPr sz="1800"/>
              </a:pPr>
              <a:endParaRPr sz="1600">
                <a:latin typeface="Arial"/>
                <a:ea typeface="Arial"/>
                <a:cs typeface="Arial"/>
                <a:sym typeface="Arial"/>
              </a:endParaRPr>
            </a:p>
            <a:p>
              <a:pPr marL="304800" lvl="0" indent="-304800">
                <a:spcBef>
                  <a:spcPts val="300"/>
                </a:spcBef>
                <a:buSzPct val="100000"/>
                <a:defRPr sz="1800"/>
              </a:pPr>
              <a:r>
                <a:rPr lang="pt-BR" sz="1600" b="1" dirty="0" smtClean="0">
                  <a:solidFill>
                    <a:srgbClr val="00B050"/>
                  </a:solidFill>
                  <a:latin typeface="Arial"/>
                  <a:ea typeface="Arial"/>
                  <a:cs typeface="Arial"/>
                  <a:sym typeface="Arial"/>
                </a:rPr>
                <a:t>          Julia </a:t>
              </a:r>
              <a:r>
                <a:rPr lang="pt-BR" sz="1600" b="1" dirty="0" err="1" smtClean="0">
                  <a:solidFill>
                    <a:srgbClr val="00B050"/>
                  </a:solidFill>
                  <a:latin typeface="Arial"/>
                  <a:ea typeface="Arial"/>
                  <a:cs typeface="Arial"/>
                  <a:sym typeface="Arial"/>
                </a:rPr>
                <a:t>Stadler</a:t>
              </a:r>
              <a:r>
                <a:rPr lang="pt-BR" sz="1600" b="1" dirty="0" smtClean="0">
                  <a:solidFill>
                    <a:srgbClr val="00B050"/>
                  </a:solidFill>
                  <a:latin typeface="Arial"/>
                  <a:ea typeface="Arial"/>
                  <a:cs typeface="Arial"/>
                  <a:sym typeface="Arial"/>
                </a:rPr>
                <a:t> e Paloma Medina </a:t>
              </a:r>
              <a:r>
                <a:rPr sz="1600" b="1" smtClean="0">
                  <a:solidFill>
                    <a:srgbClr val="00B05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lang="pt-BR" sz="1600" b="1" dirty="0" smtClean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304800" lvl="0" indent="-304800">
                <a:spcBef>
                  <a:spcPts val="300"/>
                </a:spcBef>
                <a:buSzPct val="100000"/>
                <a:defRPr sz="1800"/>
              </a:pPr>
              <a:r>
                <a:rPr lang="pt-BR" sz="1600" b="1" dirty="0" smtClean="0">
                  <a:solidFill>
                    <a:srgbClr val="00B050"/>
                  </a:solidFill>
                  <a:latin typeface="Arial"/>
                  <a:ea typeface="Arial"/>
                  <a:cs typeface="Arial"/>
                  <a:sym typeface="Arial"/>
                </a:rPr>
                <a:t>                   N</a:t>
              </a:r>
              <a:r>
                <a:rPr sz="1600" b="1" smtClean="0">
                  <a:solidFill>
                    <a:srgbClr val="00B050"/>
                  </a:solidFill>
                  <a:latin typeface="Arial"/>
                  <a:ea typeface="Arial"/>
                  <a:cs typeface="Arial"/>
                  <a:sym typeface="Arial"/>
                </a:rPr>
                <a:t>úcleo </a:t>
              </a:r>
              <a:r>
                <a:rPr sz="1600" b="1">
                  <a:solidFill>
                    <a:srgbClr val="00B050"/>
                  </a:solidFill>
                  <a:latin typeface="Arial"/>
                  <a:ea typeface="Arial"/>
                  <a:cs typeface="Arial"/>
                  <a:sym typeface="Arial"/>
                </a:rPr>
                <a:t>Santa Teresa</a:t>
              </a:r>
            </a:p>
            <a:p>
              <a:pPr marL="342900" lvl="0" indent="-342900">
                <a:spcBef>
                  <a:spcPts val="400"/>
                </a:spcBef>
                <a:buSzPct val="100000"/>
                <a:buFont typeface="Arial"/>
                <a:buChar char="•"/>
                <a:defRPr sz="1800"/>
              </a:pPr>
              <a:endParaRPr sz="1600">
                <a:latin typeface="Arial"/>
                <a:ea typeface="Arial"/>
                <a:cs typeface="Arial"/>
                <a:sym typeface="Arial"/>
              </a:endParaRPr>
            </a:p>
            <a:p>
              <a:pPr marL="304800" lvl="0" indent="-304800">
                <a:spcBef>
                  <a:spcPts val="300"/>
                </a:spcBef>
                <a:buSzPct val="100000"/>
                <a:defRPr sz="1800"/>
              </a:pPr>
              <a:endParaRPr sz="160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5" name="pasted-image.png" descr="pasted-image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57818" y="2143116"/>
            <a:ext cx="2590800" cy="2676526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Shape 26"/>
          <p:cNvSpPr/>
          <p:nvPr/>
        </p:nvSpPr>
        <p:spPr>
          <a:xfrm>
            <a:off x="539750" y="446320"/>
            <a:ext cx="8229600" cy="5776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91424" tIns="91424" rIns="91424" bIns="91424" anchor="b">
            <a:spAutoFit/>
          </a:bodyPr>
          <a:lstStyle>
            <a:lvl1pPr algn="ctr">
              <a:defRPr sz="2800" b="1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800" b="1">
                <a:solidFill>
                  <a:srgbClr val="00B050"/>
                </a:solidFill>
              </a:rPr>
              <a:t>Elaboração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8F8F8F"/>
      </a:accent3>
      <a:accent4>
        <a:srgbClr val="707070"/>
      </a:accent4>
      <a:accent5>
        <a:srgbClr val="B2C0D9"/>
      </a:accent5>
      <a:accent6>
        <a:srgbClr val="AE4846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8F8F8F"/>
      </a:accent3>
      <a:accent4>
        <a:srgbClr val="707070"/>
      </a:accent4>
      <a:accent5>
        <a:srgbClr val="B2C0D9"/>
      </a:accent5>
      <a:accent6>
        <a:srgbClr val="AE4846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579</TotalTime>
  <Words>859</Words>
  <PresentationFormat>Apresentação na tela (4:3)</PresentationFormat>
  <Paragraphs>264</Paragraphs>
  <Slides>24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25" baseType="lpstr">
      <vt:lpstr>Default</vt:lpstr>
      <vt:lpstr>Slide 1</vt:lpstr>
      <vt:lpstr>Slide 2</vt:lpstr>
      <vt:lpstr>Slide 3</vt:lpstr>
      <vt:lpstr>Slide 4</vt:lpstr>
      <vt:lpstr>Slide 5</vt:lpstr>
      <vt:lpstr>Slide 6</vt:lpstr>
      <vt:lpstr>Aspectos instrumentais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Paloma Medina</dc:creator>
  <cp:lastModifiedBy>Paloma Medina</cp:lastModifiedBy>
  <cp:revision>81</cp:revision>
  <dcterms:modified xsi:type="dcterms:W3CDTF">2015-10-17T15:18:18Z</dcterms:modified>
</cp:coreProperties>
</file>