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70" r:id="rId2"/>
    <p:sldId id="259" r:id="rId3"/>
    <p:sldId id="268" r:id="rId4"/>
    <p:sldId id="267" r:id="rId5"/>
    <p:sldId id="273" r:id="rId6"/>
    <p:sldId id="274" r:id="rId7"/>
    <p:sldId id="266" r:id="rId8"/>
    <p:sldId id="275" r:id="rId9"/>
    <p:sldId id="271" r:id="rId10"/>
    <p:sldId id="272" r:id="rId11"/>
    <p:sldId id="261" r:id="rId12"/>
    <p:sldId id="263" r:id="rId13"/>
    <p:sldId id="264" r:id="rId14"/>
    <p:sldId id="265" r:id="rId15"/>
    <p:sldId id="262" r:id="rId16"/>
    <p:sldId id="256" r:id="rId17"/>
    <p:sldId id="257" r:id="rId18"/>
    <p:sldId id="260" r:id="rId19"/>
    <p:sldId id="269" r:id="rId20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85800" y="1143000"/>
            <a:ext cx="7772400" cy="4572000"/>
            <a:chOff x="1371600" y="1143000"/>
            <a:chExt cx="7772400" cy="5715000"/>
          </a:xfrm>
          <a:effectLst>
            <a:reflection blurRad="6350" stA="50000" endA="300" endPos="15500" dist="50800" dir="5400000" sy="-100000" algn="bl" rotWithShape="0"/>
          </a:effectLst>
        </p:grpSpPr>
        <p:sp>
          <p:nvSpPr>
            <p:cNvPr id="8" name="Rectangle 7"/>
            <p:cNvSpPr/>
            <p:nvPr/>
          </p:nvSpPr>
          <p:spPr>
            <a:xfrm>
              <a:off x="1371600" y="1143000"/>
              <a:ext cx="7772400" cy="57150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600200" y="1371600"/>
              <a:ext cx="7315200" cy="54864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28800" y="1600200"/>
              <a:ext cx="6858000" cy="52578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676401"/>
            <a:ext cx="6400800" cy="192405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8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>
                    <a:srgbClr val="F1F1F1"/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039737"/>
            <a:ext cx="6400800" cy="1522862"/>
          </a:xfrm>
        </p:spPr>
        <p:txBody>
          <a:bodyPr vert="horz" lIns="91440" tIns="45720" rIns="91440" bIns="45720" rtlCol="0">
            <a:normAutofit/>
            <a:scene3d>
              <a:camera prst="orthographicFront"/>
              <a:lightRig rig="balanced" dir="t">
                <a:rot lat="0" lon="0" rev="4200000"/>
              </a:lightRig>
            </a:scene3d>
            <a:sp3d extrusionH="31750" prstMaterial="metal">
              <a:bevelT w="25400" h="12700" prst="softRound"/>
            </a:sp3d>
          </a:bodyPr>
          <a:lstStyle>
            <a:lvl1pPr marL="0" indent="0" algn="ctr" defTabSz="914400" rtl="0" eaLnBrk="1" latinLnBrk="0" hangingPunct="1">
              <a:spcBef>
                <a:spcPts val="1500"/>
              </a:spcBef>
              <a:buClr>
                <a:schemeClr val="bg1">
                  <a:lumMod val="65000"/>
                </a:schemeClr>
              </a:buClr>
              <a:buSzPct val="80000"/>
              <a:buFont typeface="Wingdings 2" pitchFamily="18" charset="2"/>
              <a:buNone/>
              <a:defRPr sz="2000" b="0" kern="12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867400" y="6574536"/>
            <a:ext cx="2133600" cy="274320"/>
          </a:xfrm>
        </p:spPr>
        <p:txBody>
          <a:bodyPr/>
          <a:lstStyle/>
          <a:p>
            <a:fld id="{533E24FA-1E63-4178-8867-0148CAD3771C}" type="datetimeFigureOut">
              <a:rPr lang="pt-BR" smtClean="0"/>
              <a:t>05/10/2011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43000" y="6574536"/>
            <a:ext cx="2895600" cy="274320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574536"/>
            <a:ext cx="365760" cy="274320"/>
          </a:xfrm>
        </p:spPr>
        <p:txBody>
          <a:bodyPr/>
          <a:lstStyle/>
          <a:p>
            <a:fld id="{7E52DD7C-A188-4886-AAF6-5E2F6AACF6D7}" type="slidenum">
              <a:rPr lang="pt-BR" smtClean="0"/>
              <a:t>‹nº›</a:t>
            </a:fld>
            <a:endParaRPr lang="pt-BR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2286000" y="3794763"/>
            <a:ext cx="4572000" cy="1588"/>
          </a:xfrm>
          <a:prstGeom prst="line">
            <a:avLst/>
          </a:prstGeom>
          <a:ln w="28575">
            <a:gradFill>
              <a:gsLst>
                <a:gs pos="0">
                  <a:srgbClr val="BEBFBF"/>
                </a:gs>
                <a:gs pos="100000">
                  <a:srgbClr val="F1F1F1"/>
                </a:gs>
              </a:gsLst>
              <a:lin ang="5400000" scaled="0"/>
            </a:gra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E24FA-1E63-4178-8867-0148CAD3771C}" type="datetimeFigureOut">
              <a:rPr lang="pt-BR" smtClean="0"/>
              <a:t>05/10/2011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2DD7C-A188-4886-AAF6-5E2F6AACF6D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1"/>
          <p:cNvGrpSpPr/>
          <p:nvPr/>
        </p:nvGrpSpPr>
        <p:grpSpPr>
          <a:xfrm>
            <a:off x="0" y="1143000"/>
            <a:ext cx="7772400" cy="2743200"/>
            <a:chOff x="0" y="1143000"/>
            <a:chExt cx="7772400" cy="2743200"/>
          </a:xfrm>
        </p:grpSpPr>
        <p:sp>
          <p:nvSpPr>
            <p:cNvPr id="9" name="Rectangle 8"/>
            <p:cNvSpPr/>
            <p:nvPr/>
          </p:nvSpPr>
          <p:spPr>
            <a:xfrm>
              <a:off x="0" y="1143000"/>
              <a:ext cx="7772400" cy="2743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0" y="1371600"/>
              <a:ext cx="7543800" cy="22860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0" y="1600200"/>
              <a:ext cx="7315200" cy="18288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600200"/>
            <a:ext cx="6858000" cy="114300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 cap="none" baseline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63500">
                    <a:srgbClr val="F1F1F1"/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2756848"/>
            <a:ext cx="6858000" cy="640080"/>
          </a:xfrm>
        </p:spPr>
        <p:txBody>
          <a:bodyPr vert="horz" lIns="91440" tIns="45720" rIns="91440" bIns="45720" rtlCol="0" anchor="t" anchorCtr="0">
            <a:normAutofit/>
            <a:scene3d>
              <a:camera prst="orthographicFront"/>
              <a:lightRig rig="balanced" dir="t">
                <a:rot lat="0" lon="0" rev="4200000"/>
              </a:lightRig>
            </a:scene3d>
            <a:sp3d extrusionH="31750" prstMaterial="metal">
              <a:bevelT w="25400" h="12700" prst="softRound"/>
            </a:sp3d>
          </a:bodyPr>
          <a:lstStyle>
            <a:lvl1pPr marL="0" indent="0">
              <a:buNone/>
              <a:defRPr sz="1600" b="0" kern="120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 algn="l" defTabSz="914400" rtl="0" eaLnBrk="1" latinLnBrk="0" hangingPunct="1">
              <a:spcBef>
                <a:spcPts val="1500"/>
              </a:spcBef>
              <a:buClr>
                <a:schemeClr val="bg1">
                  <a:lumMod val="65000"/>
                </a:schemeClr>
              </a:buClr>
              <a:buSzPct val="80000"/>
              <a:buFont typeface="Wingdings 2" pitchFamily="18" charset="2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953000" y="6574536"/>
            <a:ext cx="2133600" cy="274320"/>
          </a:xfrm>
        </p:spPr>
        <p:txBody>
          <a:bodyPr/>
          <a:lstStyle/>
          <a:p>
            <a:fld id="{533E24FA-1E63-4178-8867-0148CAD3771C}" type="datetimeFigureOut">
              <a:rPr lang="pt-BR" smtClean="0"/>
              <a:t>05/10/2011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" y="6574536"/>
            <a:ext cx="2895600" cy="274320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78240" y="6574536"/>
            <a:ext cx="365760" cy="274320"/>
          </a:xfrm>
        </p:spPr>
        <p:txBody>
          <a:bodyPr/>
          <a:lstStyle/>
          <a:p>
            <a:fld id="{7E52DD7C-A188-4886-AAF6-5E2F6AACF6D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57400" y="1828800"/>
            <a:ext cx="3108960" cy="454470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536" y="1828800"/>
            <a:ext cx="3108960" cy="454470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E24FA-1E63-4178-8867-0148CAD3771C}" type="datetimeFigureOut">
              <a:rPr lang="pt-BR" smtClean="0"/>
              <a:t>05/10/2011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2DD7C-A188-4886-AAF6-5E2F6AACF6D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46288" y="1825934"/>
            <a:ext cx="3108960" cy="639762"/>
          </a:xfrm>
        </p:spPr>
        <p:txBody>
          <a:bodyPr anchor="b">
            <a:normAutofit/>
          </a:bodyPr>
          <a:lstStyle>
            <a:lvl1pPr marL="0" indent="0" algn="ctr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46288" y="2667000"/>
            <a:ext cx="3108960" cy="37201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92103" y="1825934"/>
            <a:ext cx="3108960" cy="639762"/>
          </a:xfrm>
        </p:spPr>
        <p:txBody>
          <a:bodyPr anchor="b">
            <a:normAutofit/>
          </a:bodyPr>
          <a:lstStyle>
            <a:lvl1pPr marL="0" indent="0" algn="ctr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92103" y="2667000"/>
            <a:ext cx="3108960" cy="3720152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E24FA-1E63-4178-8867-0148CAD3771C}" type="datetimeFigureOut">
              <a:rPr lang="pt-BR" smtClean="0"/>
              <a:t>05/10/2011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2DD7C-A188-4886-AAF6-5E2F6AACF6D7}" type="slidenum">
              <a:rPr lang="pt-BR" smtClean="0"/>
              <a:t>‹nº›</a:t>
            </a:fld>
            <a:endParaRPr lang="pt-BR"/>
          </a:p>
        </p:txBody>
      </p:sp>
      <p:cxnSp>
        <p:nvCxnSpPr>
          <p:cNvPr id="10" name="Straight Connector 9"/>
          <p:cNvCxnSpPr/>
          <p:nvPr/>
        </p:nvCxnSpPr>
        <p:spPr>
          <a:xfrm rot="10800000">
            <a:off x="2071048" y="2548267"/>
            <a:ext cx="6400800" cy="1588"/>
          </a:xfrm>
          <a:prstGeom prst="line">
            <a:avLst/>
          </a:prstGeom>
          <a:ln w="28575">
            <a:gradFill>
              <a:gsLst>
                <a:gs pos="0">
                  <a:srgbClr val="BEBFBF"/>
                </a:gs>
                <a:gs pos="100000">
                  <a:srgbClr val="F1F1F1"/>
                </a:gs>
              </a:gsLst>
              <a:lin ang="5400000" scaled="0"/>
            </a:gra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E24FA-1E63-4178-8867-0148CAD3771C}" type="datetimeFigureOut">
              <a:rPr lang="pt-BR" smtClean="0"/>
              <a:t>05/10/2011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2DD7C-A188-4886-AAF6-5E2F6AACF6D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1"/>
          <p:cNvGrpSpPr/>
          <p:nvPr/>
        </p:nvGrpSpPr>
        <p:grpSpPr>
          <a:xfrm>
            <a:off x="0" y="0"/>
            <a:ext cx="9144000" cy="6400800"/>
            <a:chOff x="0" y="457200"/>
            <a:chExt cx="9144000" cy="6400800"/>
          </a:xfrm>
          <a:effectLst>
            <a:reflection blurRad="6350" stA="50000" endA="300" endPos="6000" dist="50800" dir="5400000" sy="-100000" algn="bl" rotWithShape="0"/>
          </a:effectLst>
        </p:grpSpPr>
        <p:sp>
          <p:nvSpPr>
            <p:cNvPr id="11" name="Rectangle 10"/>
            <p:cNvSpPr/>
            <p:nvPr/>
          </p:nvSpPr>
          <p:spPr>
            <a:xfrm>
              <a:off x="0" y="457200"/>
              <a:ext cx="9144000" cy="64008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228600" y="685800"/>
              <a:ext cx="8686800" cy="61722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457200" y="914400"/>
              <a:ext cx="8229600" cy="59436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685800" y="1143000"/>
              <a:ext cx="7772400" cy="57150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914400" y="1371600"/>
              <a:ext cx="7315200" cy="54864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143000" y="1600200"/>
              <a:ext cx="6858000" cy="52578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867400" y="6574536"/>
            <a:ext cx="2133600" cy="274320"/>
          </a:xfrm>
        </p:spPr>
        <p:txBody>
          <a:bodyPr/>
          <a:lstStyle/>
          <a:p>
            <a:fld id="{533E24FA-1E63-4178-8867-0148CAD3771C}" type="datetimeFigureOut">
              <a:rPr lang="pt-BR" smtClean="0"/>
              <a:t>05/10/2011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1143000" y="6574536"/>
            <a:ext cx="2895600" cy="274320"/>
          </a:xfr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2DD7C-A188-4886-AAF6-5E2F6AACF6D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1371600" y="1143000"/>
            <a:ext cx="7772400" cy="5257800"/>
            <a:chOff x="1371600" y="1143000"/>
            <a:chExt cx="7772400" cy="5715000"/>
          </a:xfrm>
          <a:effectLst>
            <a:reflection blurRad="6350" stA="50000" endA="300" endPos="6000" dist="50800" dir="5400000" sy="-100000" algn="bl" rotWithShape="0"/>
          </a:effectLst>
        </p:grpSpPr>
        <p:sp>
          <p:nvSpPr>
            <p:cNvPr id="9" name="Rectangle 8"/>
            <p:cNvSpPr/>
            <p:nvPr/>
          </p:nvSpPr>
          <p:spPr>
            <a:xfrm>
              <a:off x="1371600" y="1143000"/>
              <a:ext cx="7772400" cy="57150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600200" y="1371600"/>
              <a:ext cx="7315200" cy="54864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828800" y="1600200"/>
              <a:ext cx="6858000" cy="52578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828800"/>
            <a:ext cx="4926013" cy="4343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2133600"/>
            <a:ext cx="1371600" cy="3886200"/>
          </a:xfrm>
        </p:spPr>
        <p:txBody>
          <a:bodyPr/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E24FA-1E63-4178-8867-0148CAD3771C}" type="datetimeFigureOut">
              <a:rPr lang="pt-BR" smtClean="0"/>
              <a:t>05/10/2011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2DD7C-A188-4886-AAF6-5E2F6AACF6D7}" type="slidenum">
              <a:rPr lang="pt-BR" smtClean="0"/>
              <a:t>‹nº›</a:t>
            </a:fld>
            <a:endParaRPr lang="pt-BR"/>
          </a:p>
        </p:txBody>
      </p:sp>
      <p:sp>
        <p:nvSpPr>
          <p:cNvPr id="13" name="Rectangle 12"/>
          <p:cNvSpPr/>
          <p:nvPr/>
        </p:nvSpPr>
        <p:spPr>
          <a:xfrm rot="5400000">
            <a:off x="3268981" y="-3268981"/>
            <a:ext cx="777240" cy="7315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4" name="Straight Connector 13"/>
          <p:cNvCxnSpPr/>
          <p:nvPr/>
        </p:nvCxnSpPr>
        <p:spPr>
          <a:xfrm rot="10800000">
            <a:off x="1" y="789296"/>
            <a:ext cx="7315200" cy="1588"/>
          </a:xfrm>
          <a:prstGeom prst="line">
            <a:avLst/>
          </a:prstGeom>
          <a:ln w="57150">
            <a:gradFill>
              <a:gsLst>
                <a:gs pos="0">
                  <a:srgbClr val="BEBFBF"/>
                </a:gs>
                <a:gs pos="100000">
                  <a:srgbClr val="F1F1F1"/>
                </a:gs>
              </a:gsLst>
              <a:lin ang="5400000" scaled="0"/>
            </a:gra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94678"/>
            <a:ext cx="7315200" cy="778778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114300">
                    <a:srgbClr val="F1F1F1"/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 smtClean="0"/>
              <a:t>Clique para editar o título mestre</a:t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 rot="5400000">
            <a:off x="3268980" y="-3268981"/>
            <a:ext cx="777240" cy="73152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rot="10800000">
            <a:off x="0" y="789296"/>
            <a:ext cx="7315200" cy="1588"/>
          </a:xfrm>
          <a:prstGeom prst="line">
            <a:avLst/>
          </a:prstGeom>
          <a:ln w="57150">
            <a:gradFill>
              <a:gsLst>
                <a:gs pos="0">
                  <a:srgbClr val="BEBFBF"/>
                </a:gs>
                <a:gs pos="100000">
                  <a:srgbClr val="F1F1F1"/>
                </a:gs>
              </a:gsLst>
              <a:lin ang="5400000" scaled="0"/>
            </a:gra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Group 13"/>
          <p:cNvGrpSpPr/>
          <p:nvPr/>
        </p:nvGrpSpPr>
        <p:grpSpPr>
          <a:xfrm>
            <a:off x="1371600" y="1143000"/>
            <a:ext cx="7772400" cy="5257800"/>
            <a:chOff x="1371600" y="1143000"/>
            <a:chExt cx="7772400" cy="5715000"/>
          </a:xfrm>
          <a:effectLst>
            <a:reflection blurRad="6350" stA="50000" endA="300" endPos="6000" dist="50800" dir="5400000" sy="-100000" algn="bl" rotWithShape="0"/>
          </a:effectLst>
        </p:grpSpPr>
        <p:sp>
          <p:nvSpPr>
            <p:cNvPr id="15" name="Rectangle 14"/>
            <p:cNvSpPr/>
            <p:nvPr/>
          </p:nvSpPr>
          <p:spPr>
            <a:xfrm>
              <a:off x="1371600" y="1143000"/>
              <a:ext cx="7772400" cy="57150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600200" y="1371600"/>
              <a:ext cx="7315200" cy="54864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828800" y="1600200"/>
              <a:ext cx="6858000" cy="52578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"/>
            <a:ext cx="7315200" cy="777240"/>
          </a:xfrm>
        </p:spPr>
        <p:txBody>
          <a:bodyPr vert="horz" lIns="91440" tIns="45720" rIns="91440" bIns="45720" rtlCol="0" anchor="b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innerShdw blurRad="114300">
                    <a:srgbClr val="F1F1F1"/>
                  </a:inn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575304" y="1828800"/>
            <a:ext cx="4928616" cy="4562856"/>
          </a:xfrm>
          <a:effectLst>
            <a:reflection blurRad="6350" stA="50000" endA="300" endPos="6000" dist="50800" dir="5400000" sy="-100000" algn="bl" rotWithShape="0"/>
            <a:softEdge rad="31750"/>
          </a:effectLst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2130552"/>
            <a:ext cx="1371600" cy="3886200"/>
          </a:xfrm>
        </p:spPr>
        <p:txBody>
          <a:bodyPr vert="horz" lIns="91440" tIns="45720" rIns="91440" bIns="45720" rtlCol="0">
            <a:normAutofit/>
            <a:scene3d>
              <a:camera prst="orthographicFront"/>
              <a:lightRig rig="balanced" dir="t">
                <a:rot lat="0" lon="0" rev="4200000"/>
              </a:lightRig>
            </a:scene3d>
            <a:sp3d extrusionH="57150" prstMaterial="metal">
              <a:bevelT w="25400" h="12700" prst="softRound"/>
            </a:sp3d>
          </a:bodyPr>
          <a:lstStyle>
            <a:lvl1pPr marL="0" indent="0"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l" defTabSz="914400" rtl="0" eaLnBrk="1" latinLnBrk="0" hangingPunct="1">
              <a:spcBef>
                <a:spcPts val="1500"/>
              </a:spcBef>
              <a:buClr>
                <a:schemeClr val="bg1">
                  <a:lumMod val="65000"/>
                </a:schemeClr>
              </a:buClr>
              <a:buSzPct val="80000"/>
              <a:buFont typeface="Wingdings 2" pitchFamily="18" charset="2"/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E24FA-1E63-4178-8867-0148CAD3771C}" type="datetimeFigureOut">
              <a:rPr lang="pt-BR" smtClean="0"/>
              <a:t>05/10/2011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2DD7C-A188-4886-AAF6-5E2F6AACF6D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3E24FA-1E63-4178-8867-0148CAD3771C}" type="datetimeFigureOut">
              <a:rPr lang="pt-BR" smtClean="0"/>
              <a:t>05/10/2011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2DD7C-A188-4886-AAF6-5E2F6AACF6D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1143000"/>
            <a:ext cx="7772400" cy="5715000"/>
            <a:chOff x="1371600" y="1143000"/>
            <a:chExt cx="7772400" cy="5715000"/>
          </a:xfrm>
        </p:grpSpPr>
        <p:sp>
          <p:nvSpPr>
            <p:cNvPr id="8" name="Rectangle 7"/>
            <p:cNvSpPr/>
            <p:nvPr/>
          </p:nvSpPr>
          <p:spPr>
            <a:xfrm>
              <a:off x="1371600" y="1143000"/>
              <a:ext cx="7772400" cy="57150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1600200" y="1371600"/>
              <a:ext cx="7315200" cy="54864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828800" y="1600200"/>
              <a:ext cx="6858000" cy="52578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828801"/>
            <a:ext cx="6553200" cy="4544703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81600" y="6574536"/>
            <a:ext cx="2133600" cy="274320"/>
          </a:xfrm>
        </p:spPr>
        <p:txBody>
          <a:bodyPr/>
          <a:lstStyle/>
          <a:p>
            <a:fld id="{533E24FA-1E63-4178-8867-0148CAD3771C}" type="datetimeFigureOut">
              <a:rPr lang="pt-BR" smtClean="0"/>
              <a:t>05/10/2011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74536"/>
            <a:ext cx="2895600" cy="274320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2DD7C-A188-4886-AAF6-5E2F6AACF6D7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Rectangle 10"/>
          <p:cNvSpPr/>
          <p:nvPr/>
        </p:nvSpPr>
        <p:spPr>
          <a:xfrm flipV="1">
            <a:off x="8366760" y="0"/>
            <a:ext cx="777240" cy="6858000"/>
          </a:xfrm>
          <a:prstGeom prst="rect">
            <a:avLst/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4940146" y="3428206"/>
            <a:ext cx="6858000" cy="1588"/>
          </a:xfrm>
          <a:prstGeom prst="line">
            <a:avLst/>
          </a:prstGeom>
          <a:ln w="57150">
            <a:gradFill>
              <a:gsLst>
                <a:gs pos="0">
                  <a:srgbClr val="BEBFBF"/>
                </a:gs>
                <a:gs pos="100000">
                  <a:srgbClr val="F1F1F1"/>
                </a:gs>
              </a:gsLst>
              <a:lin ang="5400000" scaled="0"/>
            </a:gra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09296" y="152400"/>
            <a:ext cx="734704" cy="5851525"/>
          </a:xfrm>
        </p:spPr>
        <p:txBody>
          <a:bodyPr vert="eaVert" anchor="t" anchorCtr="0"/>
          <a:lstStyle/>
          <a:p>
            <a:r>
              <a:rPr lang="pt-BR" smtClean="0"/>
              <a:t>Clique para editar o título mestre</a:t>
            </a: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4"/>
          <p:cNvGrpSpPr/>
          <p:nvPr/>
        </p:nvGrpSpPr>
        <p:grpSpPr>
          <a:xfrm>
            <a:off x="1371600" y="1143000"/>
            <a:ext cx="7772400" cy="5715000"/>
            <a:chOff x="1371600" y="1143000"/>
            <a:chExt cx="7772400" cy="5715000"/>
          </a:xfrm>
        </p:grpSpPr>
        <p:sp>
          <p:nvSpPr>
            <p:cNvPr id="11" name="Rectangle 10"/>
            <p:cNvSpPr/>
            <p:nvPr/>
          </p:nvSpPr>
          <p:spPr>
            <a:xfrm>
              <a:off x="1371600" y="1143000"/>
              <a:ext cx="7772400" cy="57150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600200" y="1371600"/>
              <a:ext cx="7315200" cy="54864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828800" y="1600200"/>
              <a:ext cx="6858000" cy="5257800"/>
            </a:xfrm>
            <a:prstGeom prst="rect">
              <a:avLst/>
            </a:pr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defTabSz="914400" rtl="0" eaLnBrk="1" latinLnBrk="0" hangingPunct="1"/>
              <a:endParaRPr sz="1800" kern="1200">
                <a:solidFill>
                  <a:schemeClr val="lt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0" y="0"/>
            <a:ext cx="777240" cy="6858000"/>
          </a:xfrm>
          <a:prstGeom prst="rect">
            <a:avLst/>
          </a:prstGeo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162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57400" y="1828800"/>
            <a:ext cx="6400800" cy="45447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balanced" dir="t">
                <a:rot lat="0" lon="0" rev="4200000"/>
              </a:lightRig>
            </a:scene3d>
            <a:sp3d extrusionH="31750" prstMaterial="metal">
              <a:bevelT w="25400" h="12700" prst="softRound"/>
            </a:sp3d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78240" y="6574536"/>
            <a:ext cx="365760" cy="274320"/>
          </a:xfrm>
          <a:prstGeom prst="rect">
            <a:avLst/>
          </a:prstGeom>
        </p:spPr>
        <p:txBody>
          <a:bodyPr vert="horz" lIns="45720" tIns="45720" rIns="45720" bIns="45720" rtlCol="0" anchor="ctr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E52DD7C-A188-4886-AAF6-5E2F6AACF6D7}" type="slidenum">
              <a:rPr lang="pt-BR" smtClean="0"/>
              <a:t>‹nº›</a:t>
            </a:fld>
            <a:endParaRPr lang="pt-BR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2667000" y="3429000"/>
            <a:ext cx="6858000" cy="1588"/>
          </a:xfrm>
          <a:prstGeom prst="line">
            <a:avLst/>
          </a:prstGeom>
          <a:ln w="57150">
            <a:gradFill>
              <a:gsLst>
                <a:gs pos="0">
                  <a:srgbClr val="BEBFBF"/>
                </a:gs>
                <a:gs pos="100000">
                  <a:srgbClr val="F1F1F1"/>
                </a:gs>
              </a:gsLst>
              <a:lin ang="5400000" scaled="0"/>
            </a:gradFill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15"/>
          <p:cNvSpPr>
            <a:spLocks noGrp="1"/>
          </p:cNvSpPr>
          <p:nvPr>
            <p:ph type="dt" sz="half" idx="2"/>
          </p:nvPr>
        </p:nvSpPr>
        <p:spPr>
          <a:xfrm>
            <a:off x="6553200" y="6574536"/>
            <a:ext cx="2133600" cy="274320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lvl1pPr algn="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33E24FA-1E63-4178-8867-0148CAD3771C}" type="datetimeFigureOut">
              <a:rPr lang="pt-BR" smtClean="0"/>
              <a:t>05/10/2011</a:t>
            </a:fld>
            <a:endParaRPr lang="pt-B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3"/>
          </p:nvPr>
        </p:nvSpPr>
        <p:spPr>
          <a:xfrm>
            <a:off x="1828800" y="6574536"/>
            <a:ext cx="2895600" cy="274320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 rot="16200000">
            <a:off x="-2660177" y="3005919"/>
            <a:ext cx="6248400" cy="846161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pt-BR" smtClean="0"/>
              <a:t>Clique para editar o título mestre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tx1">
              <a:lumMod val="75000"/>
              <a:lumOff val="25000"/>
            </a:schemeClr>
          </a:solidFill>
          <a:effectLst>
            <a:innerShdw blurRad="63500">
              <a:srgbClr val="F1F1F1"/>
            </a:inn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1500"/>
        </a:spcBef>
        <a:buClr>
          <a:schemeClr val="tx1">
            <a:lumMod val="50000"/>
            <a:lumOff val="50000"/>
          </a:schemeClr>
        </a:buClr>
        <a:buSzPct val="80000"/>
        <a:buFont typeface="Wingdings 2" pitchFamily="18" charset="2"/>
        <a:buChar char=""/>
        <a:defRPr sz="2000" b="0" kern="1200">
          <a:solidFill>
            <a:schemeClr val="tx1">
              <a:lumMod val="65000"/>
              <a:lumOff val="35000"/>
            </a:schemeClr>
          </a:solidFill>
          <a:effectLst/>
          <a:latin typeface="+mn-lt"/>
          <a:ea typeface="+mn-ea"/>
          <a:cs typeface="+mn-cs"/>
        </a:defRPr>
      </a:lvl1pPr>
      <a:lvl2pPr marL="682625" indent="-341313" algn="l" defTabSz="914400" rtl="0" eaLnBrk="1" latinLnBrk="0" hangingPunct="1">
        <a:spcBef>
          <a:spcPts val="1500"/>
        </a:spcBef>
        <a:buClr>
          <a:schemeClr val="tx1">
            <a:lumMod val="50000"/>
            <a:lumOff val="50000"/>
          </a:schemeClr>
        </a:buClr>
        <a:buSzPct val="80000"/>
        <a:buFont typeface="Wingdings 2" pitchFamily="18" charset="2"/>
        <a:buChar char=""/>
        <a:defRPr sz="1800" b="0" kern="1200">
          <a:solidFill>
            <a:schemeClr val="tx1">
              <a:lumMod val="65000"/>
              <a:lumOff val="35000"/>
            </a:schemeClr>
          </a:solidFill>
          <a:effectLst/>
          <a:latin typeface="+mn-lt"/>
          <a:ea typeface="+mn-ea"/>
          <a:cs typeface="+mn-cs"/>
        </a:defRPr>
      </a:lvl2pPr>
      <a:lvl3pPr marL="1023938" indent="-341313" algn="l" defTabSz="914400" rtl="0" eaLnBrk="1" latinLnBrk="0" hangingPunct="1">
        <a:spcBef>
          <a:spcPts val="1500"/>
        </a:spcBef>
        <a:buClr>
          <a:schemeClr val="tx1">
            <a:lumMod val="50000"/>
            <a:lumOff val="50000"/>
          </a:schemeClr>
        </a:buClr>
        <a:buSzPct val="80000"/>
        <a:buFont typeface="Wingdings 2" pitchFamily="18" charset="2"/>
        <a:buChar char=""/>
        <a:defRPr sz="1800" b="0" kern="1200">
          <a:solidFill>
            <a:schemeClr val="tx1">
              <a:lumMod val="65000"/>
              <a:lumOff val="35000"/>
            </a:schemeClr>
          </a:solidFill>
          <a:effectLst/>
          <a:latin typeface="+mn-lt"/>
          <a:ea typeface="+mn-ea"/>
          <a:cs typeface="+mn-cs"/>
        </a:defRPr>
      </a:lvl3pPr>
      <a:lvl4pPr marL="1377950" indent="-354013" algn="l" defTabSz="914400" rtl="0" eaLnBrk="1" latinLnBrk="0" hangingPunct="1">
        <a:spcBef>
          <a:spcPts val="1500"/>
        </a:spcBef>
        <a:buClr>
          <a:schemeClr val="tx1">
            <a:lumMod val="50000"/>
            <a:lumOff val="50000"/>
          </a:schemeClr>
        </a:buClr>
        <a:buSzPct val="80000"/>
        <a:buFont typeface="Wingdings 2" pitchFamily="18" charset="2"/>
        <a:buChar char=""/>
        <a:defRPr sz="1800" b="0" kern="1200">
          <a:solidFill>
            <a:schemeClr val="tx1">
              <a:lumMod val="65000"/>
              <a:lumOff val="35000"/>
            </a:schemeClr>
          </a:solidFill>
          <a:effectLst/>
          <a:latin typeface="+mn-lt"/>
          <a:ea typeface="+mn-ea"/>
          <a:cs typeface="+mn-cs"/>
        </a:defRPr>
      </a:lvl4pPr>
      <a:lvl5pPr marL="1719263" indent="-341313" algn="l" defTabSz="914400" rtl="0" eaLnBrk="1" latinLnBrk="0" hangingPunct="1">
        <a:spcBef>
          <a:spcPts val="1500"/>
        </a:spcBef>
        <a:buClr>
          <a:schemeClr val="tx1">
            <a:lumMod val="50000"/>
            <a:lumOff val="50000"/>
          </a:schemeClr>
        </a:buClr>
        <a:buSzPct val="80000"/>
        <a:buFont typeface="Wingdings 2" pitchFamily="18" charset="2"/>
        <a:buChar char=""/>
        <a:defRPr sz="1800" b="0" kern="1200">
          <a:solidFill>
            <a:schemeClr val="tx1">
              <a:lumMod val="65000"/>
              <a:lumOff val="3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cid:image004.jpg@01CBD1C0.4EDB1DE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cid:image004.jpg@01CBD1C0.4EDB1DE0" TargetMode="External"/><Relationship Id="rId7" Type="http://schemas.openxmlformats.org/officeDocument/2006/relationships/image" Target="../media/image9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cid:image004.jpg@01CBD1C0.4EDB1DE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cid:image004.jpg@01CBD1C0.4EDB1DE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cid:image004.jpg@01CBD1C0.4EDB1DE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cid:image004.jpg@01CBD1C0.4EDB1DE0" TargetMode="External"/><Relationship Id="rId7" Type="http://schemas.openxmlformats.org/officeDocument/2006/relationships/image" Target="../media/image1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cid:image004.jpg@01CBD1C0.4EDB1DE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pt.wikipedia.org/wiki/Economia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9.jpeg"/><Relationship Id="rId4" Type="http://schemas.openxmlformats.org/officeDocument/2006/relationships/image" Target="cid:image004.jpg@01CBD1C0.4EDB1DE0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cid:image004.jpg@01CBD1C0.4EDB1DE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hyperlink" Target="http://pt.wikipedia.org/wiki/Contabilidade" TargetMode="External"/><Relationship Id="rId7" Type="http://schemas.openxmlformats.org/officeDocument/2006/relationships/image" Target="cid:image004.jpg@01CBD1C0.4EDB1DE0" TargetMode="External"/><Relationship Id="rId2" Type="http://schemas.openxmlformats.org/officeDocument/2006/relationships/hyperlink" Target="http://pt.wikipedia.org/wiki/Economia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hyperlink" Target="http://pt.wikipedia.org/wiki/Neg%C3%B3cio" TargetMode="External"/><Relationship Id="rId4" Type="http://schemas.openxmlformats.org/officeDocument/2006/relationships/hyperlink" Target="http://pt.wikipedia.org/wiki/Finan%C3%A7a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pt.wikipedia.org/wiki/Marketing_mix" TargetMode="External"/><Relationship Id="rId7" Type="http://schemas.openxmlformats.org/officeDocument/2006/relationships/image" Target="../media/image20.jpeg"/><Relationship Id="rId2" Type="http://schemas.openxmlformats.org/officeDocument/2006/relationships/hyperlink" Target="http://pt.wikipedia.org/wiki/Marketin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cid:image004.jpg@01CBD1C0.4EDB1DE0" TargetMode="External"/><Relationship Id="rId5" Type="http://schemas.openxmlformats.org/officeDocument/2006/relationships/image" Target="../media/image5.jpeg"/><Relationship Id="rId4" Type="http://schemas.openxmlformats.org/officeDocument/2006/relationships/hyperlink" Target="http://pt.wikipedia.org/wiki/Jay_Conrad_Levinson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pt.wikipedia.org/wiki/Custos" TargetMode="External"/><Relationship Id="rId2" Type="http://schemas.openxmlformats.org/officeDocument/2006/relationships/hyperlink" Target="http://pt.wikipedia.org/wiki/Trabalho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cid:image004.jpg@01CBD1C0.4EDB1DE0" TargetMode="Externa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cid:image004.jpg@01CBD1C0.4EDB1DE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cid:image004.jpg@01CBD1C0.4EDB1DE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pt.wikipedia.org/wiki/Jerome_McCarthy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cid:image004.jpg@01CBD1C0.4EDB1DE0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hyperlink" Target="http://pt.wikipedia.org/wiki/Produto" TargetMode="External"/><Relationship Id="rId7" Type="http://schemas.openxmlformats.org/officeDocument/2006/relationships/image" Target="cid:image004.jpg@01CBD1C0.4EDB1DE0" TargetMode="External"/><Relationship Id="rId2" Type="http://schemas.openxmlformats.org/officeDocument/2006/relationships/hyperlink" Target="http://pt.wikipedia.org/wiki/Marketing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hyperlink" Target="http://pt.wikipedia.org/wiki/Valor" TargetMode="External"/><Relationship Id="rId4" Type="http://schemas.openxmlformats.org/officeDocument/2006/relationships/hyperlink" Target="http://pt.wikipedia.org/wiki/Qualidade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cid:image004.jpg@01CBD1C0.4EDB1DE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1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cid:image004.jpg@01CBD1C0.4EDB1DE0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 rot="16200000">
            <a:off x="-2401903" y="2747646"/>
            <a:ext cx="6248400" cy="1362707"/>
          </a:xfrm>
        </p:spPr>
        <p:txBody>
          <a:bodyPr anchor="ctr"/>
          <a:lstStyle/>
          <a:p>
            <a:pPr algn="ctr"/>
            <a:r>
              <a:rPr lang="pt-BR" sz="32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Formação de preços em empreendimentos da </a:t>
            </a:r>
            <a:r>
              <a:rPr lang="pt-BR" sz="32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Ecosol</a:t>
            </a:r>
            <a:endParaRPr lang="pt-BR" sz="32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2722" y="75795"/>
            <a:ext cx="2466975" cy="174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3" y="0"/>
            <a:ext cx="2343150" cy="195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3" y="2069257"/>
            <a:ext cx="6407318" cy="2691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3952" y="4704775"/>
            <a:ext cx="22860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755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864096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>
                <a:effectLst/>
              </a:rPr>
              <a:t/>
            </a:r>
            <a:br>
              <a:rPr lang="pt-BR" dirty="0">
                <a:effectLst/>
              </a:rPr>
            </a:b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solidFill>
                  <a:schemeClr val="tx1"/>
                </a:solidFill>
              </a:rPr>
              <a:t>PALESTRA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27584" y="980728"/>
            <a:ext cx="7516480" cy="4752528"/>
          </a:xfrm>
        </p:spPr>
        <p:txBody>
          <a:bodyPr anchor="ctr">
            <a:normAutofit/>
          </a:bodyPr>
          <a:lstStyle/>
          <a:p>
            <a:pPr>
              <a:spcBef>
                <a:spcPts val="1800"/>
              </a:spcBef>
            </a:pPr>
            <a:r>
              <a:rPr lang="pt-BR" sz="4800" dirty="0" smtClean="0">
                <a:solidFill>
                  <a:schemeClr val="tx1"/>
                </a:solidFill>
              </a:rPr>
              <a:t>Formação de Preço em Empreendimentos de Economia Solidários</a:t>
            </a:r>
            <a:endParaRPr lang="pt-BR" sz="4800" dirty="0">
              <a:solidFill>
                <a:schemeClr val="tx1"/>
              </a:solidFill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467544" y="188640"/>
            <a:ext cx="8316416" cy="1052736"/>
            <a:chOff x="0" y="0"/>
            <a:chExt cx="9139239" cy="1052736"/>
          </a:xfrm>
        </p:grpSpPr>
        <p:pic>
          <p:nvPicPr>
            <p:cNvPr id="5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9337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864096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solidFill>
                  <a:schemeClr val="tx1"/>
                </a:solidFill>
              </a:rPr>
              <a:t>PALESTRA</a:t>
            </a:r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39552" y="980728"/>
            <a:ext cx="8280920" cy="5400600"/>
          </a:xfrm>
        </p:spPr>
        <p:txBody>
          <a:bodyPr anchor="ctr">
            <a:normAutofit/>
          </a:bodyPr>
          <a:lstStyle/>
          <a:p>
            <a:pPr>
              <a:spcBef>
                <a:spcPts val="1800"/>
              </a:spcBef>
            </a:pPr>
            <a:r>
              <a:rPr lang="pt-BR" sz="4800" b="1" dirty="0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Mercado São Sebastião</a:t>
            </a:r>
          </a:p>
          <a:p>
            <a:pPr>
              <a:spcBef>
                <a:spcPts val="1800"/>
              </a:spcBef>
            </a:pPr>
            <a:r>
              <a:rPr lang="pt-BR" sz="4800" b="1" dirty="0" err="1" smtClean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Vitória-ES</a:t>
            </a:r>
            <a:endParaRPr lang="pt-BR" sz="4800" b="1" dirty="0" smtClean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1800"/>
              </a:spcBef>
            </a:pPr>
            <a:r>
              <a:rPr lang="pt-BR" sz="3200" dirty="0" smtClean="0">
                <a:solidFill>
                  <a:srgbClr val="00B050"/>
                </a:solidFill>
              </a:rPr>
              <a:t>Referência em Artesanato e </a:t>
            </a:r>
            <a:r>
              <a:rPr lang="pt-BR" sz="3200" dirty="0" err="1" smtClean="0">
                <a:solidFill>
                  <a:srgbClr val="00B050"/>
                </a:solidFill>
              </a:rPr>
              <a:t>Ecosol</a:t>
            </a:r>
            <a:endParaRPr lang="pt-BR" sz="3200" dirty="0">
              <a:solidFill>
                <a:srgbClr val="00B050"/>
              </a:solidFill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467544" y="188640"/>
            <a:ext cx="8316416" cy="1052736"/>
            <a:chOff x="0" y="0"/>
            <a:chExt cx="9139239" cy="1052736"/>
          </a:xfrm>
        </p:grpSpPr>
        <p:pic>
          <p:nvPicPr>
            <p:cNvPr id="5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789" y="5010032"/>
            <a:ext cx="2431719" cy="17191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5022568"/>
            <a:ext cx="2609850" cy="175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4956" y="424289"/>
            <a:ext cx="4013268" cy="1971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 descr="http://t1.gstatic.com/images?q=tbn:ANd9GcQQIpOvRywDyqUG3UYGksOsxd_m2NyRhNxubHAGVGjNBCbaim5bSA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5022568"/>
            <a:ext cx="2466975" cy="1719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8" descr="data:image/jpg;base64,/9j/4AAQSkZJRgABAQAAAQABAAD/2wCEAAkGBhQSERUUExIVFBEVFhgXGBUVFhkaFxcZFhcaFRUYFBkjGyYeGRokGRUUHy8gIykpLCwsFx4xNTAqNSgsLCkBCQoKDgwOFw8PGikfGh4sLCwqLCwsKSwpKSksKSkpKSwpKSkpKSkpKSkpKSkpKSksKSksLCwsKSkpKSkpLCkpKf/AABEIAGgAZAMBIgACEQEDEQH/xAAbAAACAgMBAAAAAAAAAAAAAAAEBQAGAgMHAf/EADsQAAEDAgQDBgQEAwkBAAAAAAEAAhEDIQQFEjFBUWEGInGBkaETMkKxFHLB8LLR4RUWIyQzUlNi8Qf/xAAYAQADAQEAAAAAAAAAAAAAAAABAgMABP/EAB4RAAICAgMBAQAAAAAAAAAAAAABAhEhQQMSMWFR/9oADAMBAAIRAxEAPwCr1C6Pmaw8z3j6be5QlVjfqc9/5nQPQQjcThiLtFuPTw6Kq4nM3EwLD3SO7yNHrodfiQ0QA1g6CPfdDVca3cmespKSTuZ8URSb3Rbn90tFFk31Mdyb6/uVoGOfvMRyFlPgCd7dNlA0f1/otQTP+1ncQD7Lc3NG2mR7pfVF1pLQee6NCtjn8cw8R5hY1MNTd9LfLfxkJO0L0uIuDHULGGDH1Kdv9Rnj3h/NEUa7X7G/EGxHkgcJVc+bSRyR9HAwdTru9h4KkWyMkjIheLMheJhC5Uqa5zWZd3Rzv4l02i1c2xjYqP8Azu/iKEh+PZqDYCfdnsjGIY8l5bodpsJm0yfX2SVis3ZHGClSrOcD87YA3PdIt7pFWykm6wEf3Jb/AMrvJo/mh8w7M06LQQ5zpMQfCeCsWEzJrmgmGk30k7eNon7IPPK7XsaGkEyTbwhM+tYETleSuYDJqL6dV9TUBTeR3Tw0g+smFhlVbQ2oIApgSec3Av4Jhl1P/CxLDbW/u9e6P1CU/hiagpOBYyz3zMxyHOSI80jHWxXWw+lrCRBeNXkSY9ghqie9pKodUaW/KGAfdJKhWChhkLe8/wAB901e1K+z3zP/ACj7pvUCovCMvQYhReuURFLzSaudZhatUHKo/wDiO66RTCoWYaDXqsfIb8RxDm/M2/uDxCExuP0XBPuzlMVKbwZApuFwbgvmCPDY85WujkWpmoGWj6mkEefqOS2ZfiPwZfrHxGVID/pLNOrcE3Bmx6EKWHgs8DbPKYZSfWAlwhzhwPAmOE2NuXVY4zLw2mx4IOqDYcxO8rMYgYjDgMDtFRrh/wBhfSR91oqh7KdGi5ssaWsFQb37o1t4bgSLeCWNeP0Db0YZdhat3de4eMRufPboludl1Osx75cxztLjHeaSLho4iLwr7TwwDY5f+JacO0kl30uLvQACPdZ4MslK7TYb4eh2oOa/uggRsTwSOs3onHafEiq8NYJDXancgXGw8dp6lLKrbJl4Mgzs78z/AMo+5TZ6Wdnh3qng37lNKqqvCEvQcqKFeogL0xc/zwRiav5z7gK/01Q+0Y/zdSOYPq0ISDx+g2Hxb6btTHFruYMeR5i+yuGQ4+lmLXU6jNNVjbuEbRHmN7HkqpllDVUaCJFz6NJ/RE4TDFzwGgAm3GNul9lJl2tl9wuUsoUmtpjU1otJI5nrxWjFva9oaW6G6gSIudJkQeUhH5X2SDG92Nu9Udu49OQ6I6rkzQLyesWSASKjj+1bQS0HvEwGgd8k+NgOqXY/MHNw1Yd34pFtLpgEgOA/3ETJI6q2Yns5QqfOwOAvJtHnwXtfJ8M2nSaKYcwnSbTaC5mo7kFy3Y1HJ8O1/wAMNDY70kAElxEwXeRWTstqcW6eWox4W3XV3spMEMpxbZoDR7JBjMFTD9QYWvP1gAnpMyt3samU/LcM6g53xLamAg8xO49UaMQ12xlB9oxWa8uJLqewcWgRNwDCXZdiAHS7irReCMlkcOUUK9TCF+yvDPrmGtsNzw/qUyP/AM/w5ealam5z3R8z9LbCLNF+Ce5PSaGM+GIYW78Z/dyisVUJJZTtHzO4zyHM9SpOVlIxo51nvZOlRcX03mkbwNLnNEtiDN4usOwzaQl7ns+Lq0tvyHehpggm/ortUyRpuRJ5m5SLNez4BDmCHgy0jcEbQksr1LK3E7c+HP0WFd4gkj1KRZNgcRRpkOcHEuJBg2B+nrHtsl3aDMMU1vd0jmYO3HjZC0anoLxWLvMai0yGmzZ4W/Z/VXgsbUpir8YueXg6WMaA1huQZJlxnieSZ9n8XTxFPU0Q5ph7Du13XnO4KNxWXW2SOWSqgqyVf+36UBr3va+AJqACTxuBAQGaVKu7KpaOHca4eM2KPzfKQ4GQqicQ/DP0yTSP0k7c45IxaYsotAGOzCu8mnVcKgneI4zLdiERTy1sfLfxT3BZeysC59OdTTotbnvwK1twlu60R++ZV4yS0QcbAIPIKLCvSANzfpMexhRN2X4L1+nX8mqupy2+k7dHcPJWvA4CGxx4/qq3ReBsQrJhcxaWzN+S3Is2NxvRsrYcBLm4UOd0C243MmgbrzJ8QHX6+qgzo0bn4IRsq9neBBabK5PA0qtZ4RBSsCOa5ZX/AA2ObeGVZpv+7D5GfIq91cT3YXN89w9SpXaKV36pA8Nv30V0dTqBo1aS6BOkmJ4xIQ6SeUV7LxguYRdUbtTTGnrKuONp1CLN9wq5iMje52p5BjYfSPLimhxSvInJyRSFGQYN2kvfMbNBPDckD0TCpTHgin4Nw4oaph+q7UqOCwM0+qi2OpKLUGzqrMuA4IingwOH3UUTNAjJoxqYK8iZ8VuZmFVhEjUB0vCiinKKotGTDn5+zTcx0Niq7mmYuq92m2Z4mw8yoooRgmyspUjzCZS2k3VZ1QjvP/RvILCqVFF1Ukc1tgdZyBrBRRYVsCrMQFZiiiIoI4XUUUWCf//Z"/>
          <p:cNvSpPr>
            <a:spLocks noChangeAspect="1" noChangeArrowheads="1"/>
          </p:cNvSpPr>
          <p:nvPr/>
        </p:nvSpPr>
        <p:spPr bwMode="auto">
          <a:xfrm>
            <a:off x="63500" y="-485775"/>
            <a:ext cx="952500" cy="99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53" y="3219846"/>
            <a:ext cx="952500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3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140968"/>
            <a:ext cx="1944216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61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1291" y="103662"/>
            <a:ext cx="7772400" cy="864096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solidFill>
                  <a:schemeClr val="tx1"/>
                </a:solidFill>
              </a:rPr>
              <a:t>PALESTRA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99592" y="1340768"/>
            <a:ext cx="7367977" cy="5040560"/>
          </a:xfrm>
        </p:spPr>
        <p:txBody>
          <a:bodyPr anchor="ctr">
            <a:normAutofit lnSpcReduction="10000"/>
          </a:bodyPr>
          <a:lstStyle/>
          <a:p>
            <a:pPr>
              <a:spcBef>
                <a:spcPts val="1800"/>
              </a:spcBef>
            </a:pPr>
            <a:endParaRPr lang="pt-BR" sz="5400" dirty="0" smtClean="0">
              <a:solidFill>
                <a:schemeClr val="tx1"/>
              </a:solidFill>
            </a:endParaRPr>
          </a:p>
          <a:p>
            <a:pPr>
              <a:spcBef>
                <a:spcPts val="1800"/>
              </a:spcBef>
            </a:pPr>
            <a:r>
              <a:rPr lang="pt-BR" sz="5400" dirty="0" smtClean="0">
                <a:solidFill>
                  <a:schemeClr val="tx1"/>
                </a:solidFill>
              </a:rPr>
              <a:t>Facilitador:</a:t>
            </a:r>
          </a:p>
          <a:p>
            <a:pPr>
              <a:spcBef>
                <a:spcPts val="1800"/>
              </a:spcBef>
            </a:pPr>
            <a:r>
              <a:rPr lang="pt-BR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Carlos Teixeira</a:t>
            </a:r>
          </a:p>
          <a:p>
            <a:pPr>
              <a:spcBef>
                <a:spcPts val="1800"/>
              </a:spcBef>
            </a:pPr>
            <a:r>
              <a:rPr lang="pt-BR" sz="3200" dirty="0" smtClean="0">
                <a:solidFill>
                  <a:schemeClr val="tx1"/>
                </a:solidFill>
              </a:rPr>
              <a:t>Assessor Técnico do Centro Público de Economia Solidária do ES</a:t>
            </a:r>
          </a:p>
          <a:p>
            <a:pPr>
              <a:spcBef>
                <a:spcPts val="1800"/>
              </a:spcBef>
            </a:pPr>
            <a:r>
              <a:rPr lang="pt-BR" sz="4000" dirty="0" smtClean="0">
                <a:solidFill>
                  <a:schemeClr val="tx1"/>
                </a:solidFill>
              </a:rPr>
              <a:t>Consultor </a:t>
            </a:r>
            <a:r>
              <a:rPr lang="pt-BR" sz="4000" dirty="0">
                <a:solidFill>
                  <a:schemeClr val="tx1"/>
                </a:solidFill>
              </a:rPr>
              <a:t>e Educador Social</a:t>
            </a:r>
          </a:p>
          <a:p>
            <a:pPr>
              <a:spcBef>
                <a:spcPts val="1800"/>
              </a:spcBef>
            </a:pPr>
            <a:endParaRPr lang="pt-BR" sz="4000" dirty="0" smtClean="0">
              <a:solidFill>
                <a:schemeClr val="tx1"/>
              </a:solidFill>
            </a:endParaRPr>
          </a:p>
          <a:p>
            <a:pPr>
              <a:spcBef>
                <a:spcPts val="1800"/>
              </a:spcBef>
            </a:pPr>
            <a:endParaRPr lang="pt-BR" sz="5400" dirty="0">
              <a:solidFill>
                <a:schemeClr val="tx1"/>
              </a:solidFill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899592" y="0"/>
            <a:ext cx="7367977" cy="1052736"/>
            <a:chOff x="0" y="0"/>
            <a:chExt cx="9139239" cy="1052736"/>
          </a:xfrm>
        </p:grpSpPr>
        <p:pic>
          <p:nvPicPr>
            <p:cNvPr id="2050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1482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1291" y="103662"/>
            <a:ext cx="7772400" cy="864096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solidFill>
                  <a:schemeClr val="tx1"/>
                </a:solidFill>
              </a:rPr>
              <a:t>PALESTRA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99592" y="1340768"/>
            <a:ext cx="7367977" cy="5040560"/>
          </a:xfrm>
        </p:spPr>
        <p:txBody>
          <a:bodyPr anchor="ctr">
            <a:normAutofit/>
          </a:bodyPr>
          <a:lstStyle/>
          <a:p>
            <a:pPr>
              <a:spcBef>
                <a:spcPts val="1800"/>
              </a:spcBef>
            </a:pPr>
            <a:endParaRPr lang="pt-BR" sz="5400" dirty="0" smtClean="0">
              <a:solidFill>
                <a:schemeClr val="tx1"/>
              </a:solidFill>
            </a:endParaRPr>
          </a:p>
          <a:p>
            <a:pPr>
              <a:spcBef>
                <a:spcPts val="1800"/>
              </a:spcBef>
            </a:pPr>
            <a:r>
              <a:rPr lang="pt-BR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É PREÇO?</a:t>
            </a:r>
          </a:p>
          <a:p>
            <a:pPr>
              <a:spcBef>
                <a:spcPts val="1800"/>
              </a:spcBef>
            </a:pPr>
            <a:endParaRPr lang="pt-BR" sz="4000" dirty="0" smtClean="0">
              <a:solidFill>
                <a:schemeClr val="tx1"/>
              </a:solidFill>
            </a:endParaRPr>
          </a:p>
          <a:p>
            <a:pPr>
              <a:spcBef>
                <a:spcPts val="1800"/>
              </a:spcBef>
            </a:pPr>
            <a:endParaRPr lang="pt-BR" sz="5400" dirty="0">
              <a:solidFill>
                <a:schemeClr val="tx1"/>
              </a:solidFill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899592" y="0"/>
            <a:ext cx="7367977" cy="1052736"/>
            <a:chOff x="0" y="0"/>
            <a:chExt cx="9139239" cy="1052736"/>
          </a:xfrm>
        </p:grpSpPr>
        <p:pic>
          <p:nvPicPr>
            <p:cNvPr id="2050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5328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31291" y="103662"/>
            <a:ext cx="7772400" cy="864096"/>
          </a:xfrm>
        </p:spPr>
        <p:txBody>
          <a:bodyPr>
            <a:normAutofit fontScale="90000"/>
          </a:bodyPr>
          <a:lstStyle/>
          <a:p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dirty="0" smtClean="0">
                <a:solidFill>
                  <a:schemeClr val="tx1"/>
                </a:solidFill>
              </a:rPr>
              <a:t>PALESTRA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99592" y="1340768"/>
            <a:ext cx="7367977" cy="5040560"/>
          </a:xfrm>
        </p:spPr>
        <p:txBody>
          <a:bodyPr anchor="ctr">
            <a:normAutofit/>
          </a:bodyPr>
          <a:lstStyle/>
          <a:p>
            <a:pPr>
              <a:spcBef>
                <a:spcPts val="1800"/>
              </a:spcBef>
            </a:pPr>
            <a:endParaRPr lang="pt-BR" sz="5400" dirty="0" smtClean="0">
              <a:solidFill>
                <a:schemeClr val="tx1"/>
              </a:solidFill>
            </a:endParaRPr>
          </a:p>
          <a:p>
            <a:pPr>
              <a:spcBef>
                <a:spcPts val="1800"/>
              </a:spcBef>
            </a:pPr>
            <a:r>
              <a:rPr lang="pt-BR" sz="5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QUE COMPÕE A FORMAÇÃO DO  PREÇO?</a:t>
            </a:r>
          </a:p>
          <a:p>
            <a:pPr>
              <a:spcBef>
                <a:spcPts val="1800"/>
              </a:spcBef>
            </a:pPr>
            <a:endParaRPr lang="pt-BR" sz="4000" dirty="0" smtClean="0">
              <a:solidFill>
                <a:schemeClr val="tx1"/>
              </a:solidFill>
            </a:endParaRPr>
          </a:p>
          <a:p>
            <a:pPr>
              <a:spcBef>
                <a:spcPts val="1800"/>
              </a:spcBef>
            </a:pPr>
            <a:endParaRPr lang="pt-BR" sz="5400" dirty="0">
              <a:solidFill>
                <a:schemeClr val="tx1"/>
              </a:solidFill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899592" y="0"/>
            <a:ext cx="7367977" cy="1052736"/>
            <a:chOff x="0" y="0"/>
            <a:chExt cx="9139239" cy="1052736"/>
          </a:xfrm>
        </p:grpSpPr>
        <p:pic>
          <p:nvPicPr>
            <p:cNvPr id="2050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1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0148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864096"/>
          </a:xfrm>
        </p:spPr>
        <p:txBody>
          <a:bodyPr anchor="ctr">
            <a:normAutofit fontScale="90000"/>
          </a:bodyPr>
          <a:lstStyle/>
          <a:p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b="1" dirty="0" smtClean="0"/>
              <a:t>CONCEITO DE </a:t>
            </a:r>
            <a:r>
              <a:rPr lang="pt-BR" b="1" dirty="0" smtClean="0">
                <a:effectLst/>
              </a:rPr>
              <a:t>PREÇO</a:t>
            </a:r>
            <a:endParaRPr lang="pt-BR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070901" cy="4248472"/>
          </a:xfrm>
        </p:spPr>
        <p:txBody>
          <a:bodyPr>
            <a:normAutofit/>
          </a:bodyPr>
          <a:lstStyle/>
          <a:p>
            <a:pPr marL="457200" indent="-457200" algn="just">
              <a:spcBef>
                <a:spcPts val="1800"/>
              </a:spcBef>
              <a:buFont typeface="Arial" pitchFamily="34" charset="0"/>
              <a:buChar char="•"/>
            </a:pPr>
            <a:endParaRPr lang="pt-BR" sz="2800" dirty="0">
              <a:solidFill>
                <a:schemeClr val="tx1"/>
              </a:solidFill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631291" y="0"/>
            <a:ext cx="7901149" cy="1052736"/>
            <a:chOff x="0" y="0"/>
            <a:chExt cx="9139239" cy="1052736"/>
          </a:xfrm>
        </p:grpSpPr>
        <p:pic>
          <p:nvPicPr>
            <p:cNvPr id="5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12776"/>
            <a:ext cx="7272808" cy="181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0147" y="3356992"/>
            <a:ext cx="2834261" cy="23538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7609" y="3248135"/>
            <a:ext cx="3882865" cy="23577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574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864096"/>
          </a:xfrm>
        </p:spPr>
        <p:txBody>
          <a:bodyPr anchor="ctr">
            <a:normAutofit/>
          </a:bodyPr>
          <a:lstStyle/>
          <a:p>
            <a:r>
              <a:rPr lang="pt-BR" sz="4000" b="1" dirty="0" smtClean="0"/>
              <a:t>PREÇO</a:t>
            </a:r>
            <a:endParaRPr lang="pt-BR" sz="2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71601" y="1196752"/>
            <a:ext cx="7488832" cy="4536504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.</a:t>
            </a:r>
          </a:p>
          <a:p>
            <a:pPr algn="just"/>
            <a:r>
              <a:rPr lang="pt-BR" sz="2400" dirty="0">
                <a:solidFill>
                  <a:schemeClr val="tx1"/>
                </a:solidFill>
              </a:rPr>
              <a:t>Para atribuirmos um preço aos nossos produtos e serviços, é necessário o estudo de uma série de variáveis: </a:t>
            </a:r>
            <a:endParaRPr lang="pt-BR" sz="2400" dirty="0" smtClean="0">
              <a:solidFill>
                <a:schemeClr val="tx1"/>
              </a:solidFill>
            </a:endParaRPr>
          </a:p>
          <a:p>
            <a:pPr algn="just"/>
            <a:r>
              <a:rPr lang="pt-BR" sz="2400" dirty="0" smtClean="0">
                <a:solidFill>
                  <a:schemeClr val="tx1"/>
                </a:solidFill>
              </a:rPr>
              <a:t>a </a:t>
            </a:r>
            <a:r>
              <a:rPr lang="pt-BR" sz="2400" b="1" dirty="0" smtClean="0">
                <a:solidFill>
                  <a:schemeClr val="tx1"/>
                </a:solidFill>
              </a:rPr>
              <a:t>DEMANDA</a:t>
            </a:r>
            <a:r>
              <a:rPr lang="pt-BR" sz="2400" dirty="0" smtClean="0">
                <a:solidFill>
                  <a:schemeClr val="tx1"/>
                </a:solidFill>
              </a:rPr>
              <a:t> (</a:t>
            </a:r>
            <a:r>
              <a:rPr lang="pt-BR" sz="2400" dirty="0">
                <a:solidFill>
                  <a:schemeClr val="tx1"/>
                </a:solidFill>
              </a:rPr>
              <a:t>quantidade de pessoas que querem comprar o produto/serviço), </a:t>
            </a:r>
            <a:endParaRPr lang="pt-BR" sz="2400" dirty="0" smtClean="0">
              <a:solidFill>
                <a:schemeClr val="tx1"/>
              </a:solidFill>
            </a:endParaRPr>
          </a:p>
          <a:p>
            <a:pPr algn="just"/>
            <a:r>
              <a:rPr lang="pt-BR" sz="2400" dirty="0" smtClean="0">
                <a:solidFill>
                  <a:schemeClr val="tx1"/>
                </a:solidFill>
              </a:rPr>
              <a:t>o </a:t>
            </a:r>
            <a:r>
              <a:rPr lang="pt-BR" sz="2400" b="1" dirty="0" smtClean="0">
                <a:solidFill>
                  <a:schemeClr val="tx1"/>
                </a:solidFill>
              </a:rPr>
              <a:t>CICLO DE VIDA </a:t>
            </a:r>
            <a:r>
              <a:rPr lang="pt-BR" sz="2400" dirty="0" smtClean="0">
                <a:solidFill>
                  <a:schemeClr val="tx1"/>
                </a:solidFill>
              </a:rPr>
              <a:t>(</a:t>
            </a:r>
            <a:r>
              <a:rPr lang="pt-BR" sz="2400" dirty="0">
                <a:solidFill>
                  <a:schemeClr val="tx1"/>
                </a:solidFill>
              </a:rPr>
              <a:t>se o produto/serviço é novo, está em crescimento, etc.), </a:t>
            </a:r>
            <a:endParaRPr lang="pt-BR" sz="2400" dirty="0" smtClean="0">
              <a:solidFill>
                <a:schemeClr val="tx1"/>
              </a:solidFill>
            </a:endParaRPr>
          </a:p>
          <a:p>
            <a:pPr algn="just"/>
            <a:r>
              <a:rPr lang="pt-BR" sz="2400" dirty="0" smtClean="0">
                <a:solidFill>
                  <a:schemeClr val="tx1"/>
                </a:solidFill>
              </a:rPr>
              <a:t>os </a:t>
            </a:r>
            <a:r>
              <a:rPr lang="pt-BR" sz="2400" dirty="0">
                <a:solidFill>
                  <a:schemeClr val="tx1"/>
                </a:solidFill>
              </a:rPr>
              <a:t>fatores </a:t>
            </a:r>
            <a:r>
              <a:rPr lang="pt-BR" sz="2400" b="1" dirty="0" smtClean="0">
                <a:solidFill>
                  <a:schemeClr val="tx1"/>
                </a:solidFill>
              </a:rPr>
              <a:t>DEMOGRÁFICOS</a:t>
            </a:r>
            <a:r>
              <a:rPr lang="pt-BR" sz="2400" dirty="0" smtClean="0">
                <a:solidFill>
                  <a:schemeClr val="tx1"/>
                </a:solidFill>
              </a:rPr>
              <a:t>  e </a:t>
            </a:r>
            <a:r>
              <a:rPr lang="pt-BR" sz="2400" dirty="0">
                <a:solidFill>
                  <a:schemeClr val="tx1"/>
                </a:solidFill>
              </a:rPr>
              <a:t>os </a:t>
            </a:r>
            <a:r>
              <a:rPr lang="pt-BR" sz="2400" b="1" dirty="0" smtClean="0">
                <a:solidFill>
                  <a:schemeClr val="tx1"/>
                </a:solidFill>
              </a:rPr>
              <a:t>PSICOLÓGICOS </a:t>
            </a:r>
          </a:p>
          <a:p>
            <a:pPr algn="just"/>
            <a:r>
              <a:rPr lang="pt-BR" sz="2400" dirty="0" smtClean="0">
                <a:solidFill>
                  <a:schemeClr val="tx1"/>
                </a:solidFill>
              </a:rPr>
              <a:t>a </a:t>
            </a:r>
            <a:r>
              <a:rPr lang="pt-BR" sz="2400" b="1" dirty="0" smtClean="0">
                <a:solidFill>
                  <a:schemeClr val="tx1"/>
                </a:solidFill>
              </a:rPr>
              <a:t>ELASTICIDADE</a:t>
            </a:r>
            <a:r>
              <a:rPr lang="pt-BR" sz="2400" dirty="0" smtClean="0">
                <a:solidFill>
                  <a:schemeClr val="tx1"/>
                </a:solidFill>
              </a:rPr>
              <a:t> do </a:t>
            </a:r>
            <a:r>
              <a:rPr lang="pt-BR" sz="2400" dirty="0">
                <a:solidFill>
                  <a:schemeClr val="tx1"/>
                </a:solidFill>
              </a:rPr>
              <a:t>preço (quão sensível ao preço é a demanda).</a:t>
            </a:r>
            <a:endParaRPr lang="pt-BR" sz="2400" i="1" dirty="0">
              <a:solidFill>
                <a:schemeClr val="tx1"/>
              </a:solidFill>
            </a:endParaRPr>
          </a:p>
          <a:p>
            <a:endParaRPr lang="pt-BR" dirty="0"/>
          </a:p>
        </p:txBody>
      </p:sp>
      <p:grpSp>
        <p:nvGrpSpPr>
          <p:cNvPr id="4" name="Grupo 3"/>
          <p:cNvGrpSpPr/>
          <p:nvPr/>
        </p:nvGrpSpPr>
        <p:grpSpPr>
          <a:xfrm>
            <a:off x="971601" y="0"/>
            <a:ext cx="7735612" cy="1052736"/>
            <a:chOff x="0" y="0"/>
            <a:chExt cx="9139239" cy="1052736"/>
          </a:xfrm>
        </p:grpSpPr>
        <p:pic>
          <p:nvPicPr>
            <p:cNvPr id="5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49140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1080120"/>
          </a:xfrm>
        </p:spPr>
        <p:txBody>
          <a:bodyPr anchor="ctr"/>
          <a:lstStyle/>
          <a:p>
            <a:r>
              <a:rPr lang="pt-BR" sz="4400" b="1" i="1" dirty="0" err="1"/>
              <a:t>Markup</a:t>
            </a:r>
            <a:endParaRPr lang="pt-BR" sz="4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09901" y="1484784"/>
            <a:ext cx="7272808" cy="4392488"/>
          </a:xfrm>
        </p:spPr>
        <p:txBody>
          <a:bodyPr>
            <a:normAutofit fontScale="77500" lnSpcReduction="20000"/>
          </a:bodyPr>
          <a:lstStyle/>
          <a:p>
            <a:r>
              <a:rPr lang="pt-BR" sz="4000" b="1" i="1" dirty="0" err="1">
                <a:solidFill>
                  <a:schemeClr val="tx1"/>
                </a:solidFill>
              </a:rPr>
              <a:t>Markup</a:t>
            </a:r>
            <a:r>
              <a:rPr lang="pt-BR" sz="4000" dirty="0">
                <a:solidFill>
                  <a:schemeClr val="tx1"/>
                </a:solidFill>
              </a:rPr>
              <a:t> ou </a:t>
            </a:r>
            <a:r>
              <a:rPr lang="pt-BR" sz="4000" b="1" i="1" dirty="0">
                <a:solidFill>
                  <a:schemeClr val="tx1"/>
                </a:solidFill>
              </a:rPr>
              <a:t>Mark </a:t>
            </a:r>
            <a:r>
              <a:rPr lang="pt-BR" sz="4000" b="1" i="1" dirty="0" err="1">
                <a:solidFill>
                  <a:schemeClr val="tx1"/>
                </a:solidFill>
              </a:rPr>
              <a:t>Up</a:t>
            </a:r>
            <a:r>
              <a:rPr lang="pt-BR" sz="4000" dirty="0">
                <a:solidFill>
                  <a:schemeClr val="tx1"/>
                </a:solidFill>
              </a:rPr>
              <a:t> é um termo usado em </a:t>
            </a:r>
            <a:r>
              <a:rPr lang="pt-BR" sz="4000" dirty="0">
                <a:solidFill>
                  <a:schemeClr val="tx1"/>
                </a:solidFill>
                <a:hlinkClick r:id="rId2" action="ppaction://hlinkfile" tooltip="Economia"/>
              </a:rPr>
              <a:t>Economia</a:t>
            </a:r>
            <a:r>
              <a:rPr lang="pt-BR" sz="4000" dirty="0">
                <a:solidFill>
                  <a:schemeClr val="tx1"/>
                </a:solidFill>
              </a:rPr>
              <a:t> para indicar quanto do preço do produto está acima do seu custo de produção e distribuição. Pode ser expressado como uma quantia fixada ou como percentual. O valor representa a quantia efetivamente cobrada sobre o produto a fim de obter o preço de venda</a:t>
            </a:r>
            <a:r>
              <a:rPr lang="pt-BR" sz="4000" dirty="0"/>
              <a:t/>
            </a:r>
            <a:br>
              <a:rPr lang="pt-BR" sz="4000" dirty="0"/>
            </a:br>
            <a:endParaRPr lang="pt-BR" sz="4000" dirty="0"/>
          </a:p>
        </p:txBody>
      </p:sp>
      <p:grpSp>
        <p:nvGrpSpPr>
          <p:cNvPr id="4" name="Grupo 3"/>
          <p:cNvGrpSpPr/>
          <p:nvPr/>
        </p:nvGrpSpPr>
        <p:grpSpPr>
          <a:xfrm>
            <a:off x="631291" y="0"/>
            <a:ext cx="7973157" cy="1052736"/>
            <a:chOff x="0" y="0"/>
            <a:chExt cx="9139239" cy="1052736"/>
          </a:xfrm>
        </p:grpSpPr>
        <p:pic>
          <p:nvPicPr>
            <p:cNvPr id="5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92" y="5445224"/>
            <a:ext cx="7829140" cy="11712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857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864096"/>
          </a:xfrm>
        </p:spPr>
        <p:txBody>
          <a:bodyPr anchor="ctr">
            <a:normAutofit fontScale="90000"/>
          </a:bodyPr>
          <a:lstStyle/>
          <a:p>
            <a:r>
              <a:rPr lang="pt-BR" dirty="0" smtClean="0">
                <a:effectLst/>
              </a:rPr>
              <a:t/>
            </a:r>
            <a:br>
              <a:rPr lang="pt-BR" dirty="0" smtClean="0">
                <a:effectLst/>
              </a:rPr>
            </a:br>
            <a:r>
              <a:rPr lang="pt-BR" b="1" dirty="0" smtClean="0"/>
              <a:t>CONCEITO DE </a:t>
            </a:r>
            <a:r>
              <a:rPr lang="pt-BR" b="1" dirty="0" smtClean="0">
                <a:effectLst/>
              </a:rPr>
              <a:t>PREÇO</a:t>
            </a:r>
            <a:endParaRPr lang="pt-BR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43608" y="1412776"/>
            <a:ext cx="7070901" cy="4248472"/>
          </a:xfrm>
        </p:spPr>
        <p:txBody>
          <a:bodyPr>
            <a:normAutofit/>
          </a:bodyPr>
          <a:lstStyle/>
          <a:p>
            <a:pPr marL="457200" indent="-457200" algn="just">
              <a:spcBef>
                <a:spcPts val="1800"/>
              </a:spcBef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tx1"/>
                </a:solidFill>
                <a:effectLst/>
              </a:rPr>
              <a:t>Valor em dinheiro de uma mercadoria ou de um trabalho.</a:t>
            </a:r>
            <a:endParaRPr lang="pt-BR" sz="2800" b="1" dirty="0" smtClean="0">
              <a:solidFill>
                <a:schemeClr val="tx1"/>
              </a:solidFill>
              <a:effectLst/>
            </a:endParaRPr>
          </a:p>
          <a:p>
            <a:pPr marL="457200" indent="-457200" algn="just">
              <a:spcBef>
                <a:spcPts val="1800"/>
              </a:spcBef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tx1"/>
                </a:solidFill>
                <a:effectLst/>
              </a:rPr>
              <a:t>Aquilo que se dá, se sacrifica ou se obtém em troca de alguma coisa.</a:t>
            </a:r>
            <a:r>
              <a:rPr lang="pt-BR" sz="2800" b="1" dirty="0" smtClean="0">
                <a:solidFill>
                  <a:schemeClr val="tx1"/>
                </a:solidFill>
                <a:effectLst/>
              </a:rPr>
              <a:t> </a:t>
            </a:r>
          </a:p>
          <a:p>
            <a:pPr marL="457200" indent="-457200" algn="just">
              <a:spcBef>
                <a:spcPts val="1800"/>
              </a:spcBef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tx1"/>
                </a:solidFill>
                <a:effectLst/>
              </a:rPr>
              <a:t>Castigo, punição, recompensa.</a:t>
            </a:r>
            <a:r>
              <a:rPr lang="pt-BR" sz="2800" b="1" dirty="0" smtClean="0">
                <a:solidFill>
                  <a:schemeClr val="tx1"/>
                </a:solidFill>
                <a:effectLst/>
              </a:rPr>
              <a:t> </a:t>
            </a:r>
          </a:p>
          <a:p>
            <a:pPr marL="457200" indent="-457200" algn="just">
              <a:spcBef>
                <a:spcPts val="1800"/>
              </a:spcBef>
              <a:buFont typeface="Arial" pitchFamily="34" charset="0"/>
              <a:buChar char="•"/>
            </a:pPr>
            <a:r>
              <a:rPr lang="pt-BR" sz="2800" dirty="0" smtClean="0">
                <a:solidFill>
                  <a:schemeClr val="tx1"/>
                </a:solidFill>
                <a:effectLst/>
              </a:rPr>
              <a:t>Consideração, importância, merecimento, valia.</a:t>
            </a:r>
            <a:endParaRPr lang="pt-BR" sz="2800" dirty="0">
              <a:solidFill>
                <a:schemeClr val="tx1"/>
              </a:solidFill>
            </a:endParaRPr>
          </a:p>
        </p:txBody>
      </p:sp>
      <p:grpSp>
        <p:nvGrpSpPr>
          <p:cNvPr id="4" name="Grupo 3"/>
          <p:cNvGrpSpPr/>
          <p:nvPr/>
        </p:nvGrpSpPr>
        <p:grpSpPr>
          <a:xfrm>
            <a:off x="631291" y="0"/>
            <a:ext cx="7901149" cy="1052736"/>
            <a:chOff x="0" y="0"/>
            <a:chExt cx="9139239" cy="1052736"/>
          </a:xfrm>
        </p:grpSpPr>
        <p:pic>
          <p:nvPicPr>
            <p:cNvPr id="5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12868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720080"/>
          </a:xfrm>
        </p:spPr>
        <p:txBody>
          <a:bodyPr>
            <a:normAutofit/>
          </a:bodyPr>
          <a:lstStyle/>
          <a:p>
            <a:r>
              <a:rPr lang="pt-BR" b="1" dirty="0" smtClean="0"/>
              <a:t>Preço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99592" y="1124744"/>
            <a:ext cx="7344816" cy="4608512"/>
          </a:xfrm>
        </p:spPr>
        <p:txBody>
          <a:bodyPr anchor="ctr">
            <a:normAutofit fontScale="92500" lnSpcReduction="10000"/>
          </a:bodyPr>
          <a:lstStyle/>
          <a:p>
            <a:pPr algn="just"/>
            <a:r>
              <a:rPr lang="pt-BR" sz="3400" dirty="0" smtClean="0">
                <a:solidFill>
                  <a:schemeClr val="tx1"/>
                </a:solidFill>
              </a:rPr>
              <a:t>Em </a:t>
            </a:r>
            <a:r>
              <a:rPr lang="pt-BR" sz="3400" dirty="0" smtClean="0">
                <a:solidFill>
                  <a:schemeClr val="tx1"/>
                </a:solidFill>
                <a:hlinkClick r:id="rId2" tooltip="Economia"/>
              </a:rPr>
              <a:t>economia</a:t>
            </a:r>
            <a:r>
              <a:rPr lang="pt-BR" sz="3400" dirty="0" smtClean="0">
                <a:solidFill>
                  <a:schemeClr val="tx1"/>
                </a:solidFill>
              </a:rPr>
              <a:t>, </a:t>
            </a:r>
            <a:r>
              <a:rPr lang="pt-BR" sz="3400" dirty="0" smtClean="0">
                <a:solidFill>
                  <a:schemeClr val="tx1"/>
                </a:solidFill>
                <a:hlinkClick r:id="rId3" tooltip="Contabilidade"/>
              </a:rPr>
              <a:t>contabilidade</a:t>
            </a:r>
            <a:r>
              <a:rPr lang="pt-BR" sz="3400" dirty="0" smtClean="0">
                <a:solidFill>
                  <a:schemeClr val="tx1"/>
                </a:solidFill>
              </a:rPr>
              <a:t>, </a:t>
            </a:r>
            <a:r>
              <a:rPr lang="pt-BR" sz="3400" dirty="0" smtClean="0">
                <a:solidFill>
                  <a:schemeClr val="tx1"/>
                </a:solidFill>
                <a:hlinkClick r:id="rId4" tooltip="Finança"/>
              </a:rPr>
              <a:t>finanças</a:t>
            </a:r>
            <a:r>
              <a:rPr lang="pt-BR" sz="3400" dirty="0" smtClean="0">
                <a:solidFill>
                  <a:schemeClr val="tx1"/>
                </a:solidFill>
              </a:rPr>
              <a:t> e </a:t>
            </a:r>
            <a:r>
              <a:rPr lang="pt-BR" sz="3400" dirty="0" smtClean="0">
                <a:solidFill>
                  <a:schemeClr val="tx1"/>
                </a:solidFill>
                <a:hlinkClick r:id="rId5" tooltip="Negócio"/>
              </a:rPr>
              <a:t>negócios</a:t>
            </a:r>
            <a:r>
              <a:rPr lang="pt-BR" sz="3400" dirty="0" smtClean="0">
                <a:solidFill>
                  <a:schemeClr val="tx1"/>
                </a:solidFill>
              </a:rPr>
              <a:t>, </a:t>
            </a:r>
            <a:r>
              <a:rPr lang="pt-BR" sz="3400" b="1" dirty="0" smtClean="0">
                <a:solidFill>
                  <a:schemeClr val="tx1"/>
                </a:solidFill>
              </a:rPr>
              <a:t>preço</a:t>
            </a:r>
            <a:r>
              <a:rPr lang="pt-BR" sz="3400" dirty="0" smtClean="0">
                <a:solidFill>
                  <a:schemeClr val="tx1"/>
                </a:solidFill>
              </a:rPr>
              <a:t> é o valor monetário expresso numericamente associado a uma mercadoria, serviço ou patrimônio. O conceito de preço é central para a microeconomia, onde é uma das variáveis mais importantes na teoria de alocação de recursos (também chamada de teoria dos preços).</a:t>
            </a:r>
          </a:p>
          <a:p>
            <a:endParaRPr lang="pt-BR" dirty="0"/>
          </a:p>
        </p:txBody>
      </p:sp>
      <p:grpSp>
        <p:nvGrpSpPr>
          <p:cNvPr id="4" name="Grupo 3"/>
          <p:cNvGrpSpPr/>
          <p:nvPr/>
        </p:nvGrpSpPr>
        <p:grpSpPr>
          <a:xfrm>
            <a:off x="631291" y="-29634"/>
            <a:ext cx="7757133" cy="1052736"/>
            <a:chOff x="0" y="0"/>
            <a:chExt cx="9139239" cy="1052736"/>
          </a:xfrm>
        </p:grpSpPr>
        <p:pic>
          <p:nvPicPr>
            <p:cNvPr id="5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6" r:link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6060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720080"/>
          </a:xfrm>
        </p:spPr>
        <p:txBody>
          <a:bodyPr>
            <a:normAutofit/>
          </a:bodyPr>
          <a:lstStyle/>
          <a:p>
            <a:r>
              <a:rPr lang="pt-BR" b="1" dirty="0" smtClean="0"/>
              <a:t>Preço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27584" y="1196752"/>
            <a:ext cx="7455622" cy="4608512"/>
          </a:xfrm>
        </p:spPr>
        <p:txBody>
          <a:bodyPr anchor="ctr">
            <a:normAutofit fontScale="85000" lnSpcReduction="20000"/>
          </a:bodyPr>
          <a:lstStyle/>
          <a:p>
            <a:pPr algn="just"/>
            <a:r>
              <a:rPr lang="pt-BR" sz="3400" dirty="0" smtClean="0">
                <a:solidFill>
                  <a:schemeClr val="tx1"/>
                </a:solidFill>
              </a:rPr>
              <a:t>Em </a:t>
            </a:r>
            <a:r>
              <a:rPr lang="pt-BR" sz="3400" dirty="0" smtClean="0">
                <a:solidFill>
                  <a:schemeClr val="tx1"/>
                </a:solidFill>
                <a:hlinkClick r:id="rId2" tooltip="Marketing"/>
              </a:rPr>
              <a:t>Marketing</a:t>
            </a:r>
            <a:r>
              <a:rPr lang="pt-BR" sz="3400" dirty="0" smtClean="0">
                <a:solidFill>
                  <a:schemeClr val="tx1"/>
                </a:solidFill>
              </a:rPr>
              <a:t>, preço é uma das quatro variáveis no Composto Mercadológico, ou </a:t>
            </a:r>
            <a:r>
              <a:rPr lang="pt-BR" sz="3400" dirty="0" smtClean="0">
                <a:solidFill>
                  <a:schemeClr val="tx1"/>
                </a:solidFill>
                <a:hlinkClick r:id="rId3" tooltip="Marketing mix"/>
              </a:rPr>
              <a:t>marketing </a:t>
            </a:r>
            <a:r>
              <a:rPr lang="pt-BR" sz="3400" dirty="0" err="1" smtClean="0">
                <a:solidFill>
                  <a:schemeClr val="tx1"/>
                </a:solidFill>
                <a:hlinkClick r:id="rId3" tooltip="Marketing mix"/>
              </a:rPr>
              <a:t>mix</a:t>
            </a:r>
            <a:r>
              <a:rPr lang="pt-BR" sz="3400" dirty="0" smtClean="0">
                <a:solidFill>
                  <a:schemeClr val="tx1"/>
                </a:solidFill>
              </a:rPr>
              <a:t> que os </a:t>
            </a:r>
            <a:r>
              <a:rPr lang="pt-BR" sz="3400" dirty="0" err="1" smtClean="0">
                <a:solidFill>
                  <a:schemeClr val="tx1"/>
                </a:solidFill>
              </a:rPr>
              <a:t>mercadólogos</a:t>
            </a:r>
            <a:r>
              <a:rPr lang="pt-BR" sz="3400" dirty="0" smtClean="0">
                <a:solidFill>
                  <a:schemeClr val="tx1"/>
                </a:solidFill>
              </a:rPr>
              <a:t> usam para desenvolver um plano de marketing. Segundo </a:t>
            </a:r>
            <a:r>
              <a:rPr lang="pt-BR" sz="3400" dirty="0" smtClean="0">
                <a:solidFill>
                  <a:schemeClr val="tx1"/>
                </a:solidFill>
                <a:hlinkClick r:id="rId4" tooltip="Jay Conrad Levinson"/>
              </a:rPr>
              <a:t>Jay Conrad </a:t>
            </a:r>
            <a:r>
              <a:rPr lang="pt-BR" sz="3400" dirty="0" err="1" smtClean="0">
                <a:solidFill>
                  <a:schemeClr val="tx1"/>
                </a:solidFill>
                <a:hlinkClick r:id="rId4" tooltip="Jay Conrad Levinson"/>
              </a:rPr>
              <a:t>Levinson</a:t>
            </a:r>
            <a:r>
              <a:rPr lang="pt-BR" sz="3400" dirty="0" smtClean="0">
                <a:solidFill>
                  <a:schemeClr val="tx1"/>
                </a:solidFill>
              </a:rPr>
              <a:t>, 14% dos consumidores decidem suas compras baseando-se exclusivamente no preço. Computa-se no preço, não apenas o valor monetário de um produto, mas tudo aquilo que o consumidor tem que sacrificar ao adquirir um bem.</a:t>
            </a:r>
          </a:p>
          <a:p>
            <a:endParaRPr lang="pt-BR" dirty="0"/>
          </a:p>
        </p:txBody>
      </p:sp>
      <p:grpSp>
        <p:nvGrpSpPr>
          <p:cNvPr id="4" name="Grupo 3"/>
          <p:cNvGrpSpPr/>
          <p:nvPr/>
        </p:nvGrpSpPr>
        <p:grpSpPr>
          <a:xfrm>
            <a:off x="827584" y="0"/>
            <a:ext cx="7872011" cy="1052736"/>
            <a:chOff x="0" y="0"/>
            <a:chExt cx="9139239" cy="1052736"/>
          </a:xfrm>
        </p:grpSpPr>
        <p:pic>
          <p:nvPicPr>
            <p:cNvPr id="5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5" r:link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52183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720080"/>
          </a:xfrm>
        </p:spPr>
        <p:txBody>
          <a:bodyPr>
            <a:normAutofit/>
          </a:bodyPr>
          <a:lstStyle/>
          <a:p>
            <a:r>
              <a:rPr lang="pt-BR" b="1" dirty="0" smtClean="0"/>
              <a:t>Preço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31291" y="1052736"/>
            <a:ext cx="7829142" cy="5328592"/>
          </a:xfrm>
        </p:spPr>
        <p:txBody>
          <a:bodyPr anchor="ctr">
            <a:normAutofit/>
          </a:bodyPr>
          <a:lstStyle/>
          <a:p>
            <a:pPr algn="just"/>
            <a:r>
              <a:rPr lang="pt-BR" sz="3400" dirty="0" smtClean="0">
                <a:solidFill>
                  <a:schemeClr val="tx1"/>
                </a:solidFill>
              </a:rPr>
              <a:t>O verdadeiro preço de alguma coisa é o </a:t>
            </a:r>
            <a:r>
              <a:rPr lang="pt-BR" sz="3400" dirty="0" smtClean="0">
                <a:solidFill>
                  <a:schemeClr val="tx1"/>
                </a:solidFill>
                <a:hlinkClick r:id="rId2" tooltip="Trabalho"/>
              </a:rPr>
              <a:t>trabalho</a:t>
            </a:r>
            <a:r>
              <a:rPr lang="pt-BR" sz="3400" dirty="0" smtClean="0">
                <a:solidFill>
                  <a:schemeClr val="tx1"/>
                </a:solidFill>
              </a:rPr>
              <a:t> e a dificuldade para adquiri-la. Por isso, os </a:t>
            </a:r>
            <a:r>
              <a:rPr lang="pt-BR" sz="3400" dirty="0" err="1" smtClean="0">
                <a:solidFill>
                  <a:schemeClr val="tx1"/>
                </a:solidFill>
              </a:rPr>
              <a:t>mercadólogos</a:t>
            </a:r>
            <a:r>
              <a:rPr lang="pt-BR" sz="3400" dirty="0" smtClean="0">
                <a:solidFill>
                  <a:schemeClr val="tx1"/>
                </a:solidFill>
              </a:rPr>
              <a:t> incluem em suas considerações os </a:t>
            </a:r>
            <a:r>
              <a:rPr lang="pt-BR" sz="3400" dirty="0" smtClean="0">
                <a:solidFill>
                  <a:schemeClr val="tx1"/>
                </a:solidFill>
                <a:hlinkClick r:id="rId3" tooltip="Custos"/>
              </a:rPr>
              <a:t>custos</a:t>
            </a:r>
            <a:r>
              <a:rPr lang="pt-BR" sz="3400" dirty="0" smtClean="0">
                <a:solidFill>
                  <a:schemeClr val="tx1"/>
                </a:solidFill>
              </a:rPr>
              <a:t> indiretos, custos de manutenção, a necessidade de recompra, e mesmo a energia física, o tempo e o custo emocional de se adquirir uma oferta</a:t>
            </a:r>
          </a:p>
          <a:p>
            <a:endParaRPr lang="pt-BR" dirty="0"/>
          </a:p>
        </p:txBody>
      </p:sp>
      <p:grpSp>
        <p:nvGrpSpPr>
          <p:cNvPr id="4" name="Grupo 3"/>
          <p:cNvGrpSpPr/>
          <p:nvPr/>
        </p:nvGrpSpPr>
        <p:grpSpPr>
          <a:xfrm>
            <a:off x="631291" y="0"/>
            <a:ext cx="7829141" cy="1052736"/>
            <a:chOff x="0" y="0"/>
            <a:chExt cx="9139239" cy="1052736"/>
          </a:xfrm>
        </p:grpSpPr>
        <p:pic>
          <p:nvPicPr>
            <p:cNvPr id="5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4" r:link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57536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1080120"/>
          </a:xfrm>
        </p:spPr>
        <p:txBody>
          <a:bodyPr anchor="ctr"/>
          <a:lstStyle/>
          <a:p>
            <a:r>
              <a:rPr lang="pt-BR" dirty="0" smtClean="0"/>
              <a:t>PREÇO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09901" y="1484784"/>
            <a:ext cx="7272808" cy="4392488"/>
          </a:xfrm>
        </p:spPr>
        <p:txBody>
          <a:bodyPr>
            <a:normAutofit/>
          </a:bodyPr>
          <a:lstStyle/>
          <a:p>
            <a:r>
              <a:rPr lang="pt-BR" sz="4000" dirty="0">
                <a:solidFill>
                  <a:schemeClr val="tx1"/>
                </a:solidFill>
              </a:rPr>
              <a:t>O preço ideal de venda é aquele que cobre os custos do produto ou serviço e ainda proporciona o retorno desejado pela empresa</a:t>
            </a:r>
            <a:r>
              <a:rPr lang="pt-BR" sz="4000" dirty="0"/>
              <a:t>.</a:t>
            </a:r>
            <a:br>
              <a:rPr lang="pt-BR" sz="4000" dirty="0"/>
            </a:br>
            <a:endParaRPr lang="pt-BR" sz="4000" dirty="0"/>
          </a:p>
        </p:txBody>
      </p:sp>
      <p:grpSp>
        <p:nvGrpSpPr>
          <p:cNvPr id="4" name="Grupo 3"/>
          <p:cNvGrpSpPr/>
          <p:nvPr/>
        </p:nvGrpSpPr>
        <p:grpSpPr>
          <a:xfrm>
            <a:off x="631291" y="0"/>
            <a:ext cx="7973157" cy="1052736"/>
            <a:chOff x="0" y="0"/>
            <a:chExt cx="9139239" cy="1052736"/>
          </a:xfrm>
        </p:grpSpPr>
        <p:pic>
          <p:nvPicPr>
            <p:cNvPr id="5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6147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12884" y="188641"/>
            <a:ext cx="5919305" cy="720080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Composto de Marketing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71600" y="1268760"/>
            <a:ext cx="7488832" cy="4752528"/>
          </a:xfrm>
        </p:spPr>
        <p:txBody>
          <a:bodyPr>
            <a:noAutofit/>
          </a:bodyPr>
          <a:lstStyle/>
          <a:p>
            <a:pPr algn="just"/>
            <a:r>
              <a:rPr lang="pt-BR" sz="1400" dirty="0" smtClean="0">
                <a:solidFill>
                  <a:schemeClr val="tx1"/>
                </a:solidFill>
              </a:rPr>
              <a:t>O Mix de Marketing se divide em 4 </a:t>
            </a:r>
            <a:r>
              <a:rPr lang="pt-BR" sz="1400" dirty="0" err="1" smtClean="0">
                <a:solidFill>
                  <a:schemeClr val="tx1"/>
                </a:solidFill>
              </a:rPr>
              <a:t>Ps</a:t>
            </a:r>
            <a:r>
              <a:rPr lang="pt-BR" sz="1400" dirty="0" smtClean="0">
                <a:solidFill>
                  <a:schemeClr val="tx1"/>
                </a:solidFill>
              </a:rPr>
              <a:t>, que são formas de influências sobre os canais de comercialização e dos consumidores finais, que correspondem aos 4 </a:t>
            </a:r>
            <a:r>
              <a:rPr lang="pt-BR" sz="1400" dirty="0" err="1" smtClean="0">
                <a:solidFill>
                  <a:schemeClr val="tx1"/>
                </a:solidFill>
              </a:rPr>
              <a:t>Cs</a:t>
            </a:r>
            <a:r>
              <a:rPr lang="pt-BR" sz="1400" dirty="0" smtClean="0">
                <a:solidFill>
                  <a:schemeClr val="tx1"/>
                </a:solidFill>
              </a:rPr>
              <a:t> do cliente.</a:t>
            </a:r>
          </a:p>
          <a:p>
            <a:pPr algn="just">
              <a:spcBef>
                <a:spcPts val="600"/>
              </a:spcBef>
            </a:pPr>
            <a:r>
              <a:rPr lang="pt-BR" sz="1700" b="1" dirty="0" smtClean="0">
                <a:solidFill>
                  <a:schemeClr val="tx1"/>
                </a:solidFill>
              </a:rPr>
              <a:t>Produto: Cliente:</a:t>
            </a:r>
            <a:r>
              <a:rPr lang="pt-BR" sz="1700" dirty="0" smtClean="0">
                <a:solidFill>
                  <a:schemeClr val="tx1"/>
                </a:solidFill>
              </a:rPr>
              <a:t> tudo o que se refere ao produto ou serviço em si, como formulação física, características, produção, qualidade, marca, design, embalagem, etc.</a:t>
            </a:r>
          </a:p>
          <a:p>
            <a:pPr algn="just">
              <a:spcBef>
                <a:spcPts val="600"/>
              </a:spcBef>
            </a:pPr>
            <a:r>
              <a:rPr lang="pt-BR" sz="1700" b="1" dirty="0" smtClean="0">
                <a:solidFill>
                  <a:schemeClr val="tx1"/>
                </a:solidFill>
              </a:rPr>
              <a:t>Preço: Custo:</a:t>
            </a:r>
            <a:r>
              <a:rPr lang="pt-BR" sz="1700" dirty="0" smtClean="0">
                <a:solidFill>
                  <a:schemeClr val="tx1"/>
                </a:solidFill>
              </a:rPr>
              <a:t> política de preços, descontos, formas e prazos de pagamento;</a:t>
            </a:r>
          </a:p>
          <a:p>
            <a:pPr algn="just">
              <a:spcBef>
                <a:spcPts val="600"/>
              </a:spcBef>
            </a:pPr>
            <a:r>
              <a:rPr lang="pt-BR" sz="1700" b="1" dirty="0" smtClean="0">
                <a:solidFill>
                  <a:schemeClr val="tx1"/>
                </a:solidFill>
              </a:rPr>
              <a:t>Praça: Conveniência:</a:t>
            </a:r>
            <a:r>
              <a:rPr lang="pt-BR" sz="1700" dirty="0" smtClean="0">
                <a:solidFill>
                  <a:schemeClr val="tx1"/>
                </a:solidFill>
              </a:rPr>
              <a:t> tarefas necessárias para apresentar o produto ou serviço ao consumidor, para que ele possa comprá-lo e consumi-lo, canais de distribuição, cobertura, variedades, locais, estoque, transporte.</a:t>
            </a:r>
          </a:p>
          <a:p>
            <a:pPr algn="just">
              <a:spcBef>
                <a:spcPts val="600"/>
              </a:spcBef>
            </a:pPr>
            <a:r>
              <a:rPr lang="pt-BR" sz="1700" b="1" dirty="0" smtClean="0">
                <a:solidFill>
                  <a:schemeClr val="tx1"/>
                </a:solidFill>
              </a:rPr>
              <a:t>Promoção: Comunicação:</a:t>
            </a:r>
            <a:r>
              <a:rPr lang="pt-BR" sz="1700" dirty="0" smtClean="0">
                <a:solidFill>
                  <a:schemeClr val="tx1"/>
                </a:solidFill>
              </a:rPr>
              <a:t> todas as tarefas de comunicação que visam promover o consumo do produto ou serviço, promoção de vendas, publicidade, força de vendas, relações públicas, marketing direto, propaganda, etc.</a:t>
            </a:r>
            <a:endParaRPr lang="pt-BR" sz="1700" dirty="0"/>
          </a:p>
        </p:txBody>
      </p:sp>
      <p:grpSp>
        <p:nvGrpSpPr>
          <p:cNvPr id="4" name="Grupo 3"/>
          <p:cNvGrpSpPr/>
          <p:nvPr/>
        </p:nvGrpSpPr>
        <p:grpSpPr>
          <a:xfrm>
            <a:off x="631291" y="0"/>
            <a:ext cx="7829141" cy="1052736"/>
            <a:chOff x="0" y="0"/>
            <a:chExt cx="9139239" cy="1052736"/>
          </a:xfrm>
        </p:grpSpPr>
        <p:pic>
          <p:nvPicPr>
            <p:cNvPr id="5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922952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12884" y="188641"/>
            <a:ext cx="5919305" cy="720080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Composto de Marketing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827584" y="1412776"/>
            <a:ext cx="7416824" cy="4968552"/>
          </a:xfrm>
        </p:spPr>
        <p:txBody>
          <a:bodyPr>
            <a:noAutofit/>
          </a:bodyPr>
          <a:lstStyle/>
          <a:p>
            <a:pPr algn="just"/>
            <a:r>
              <a:rPr lang="pt-BR" sz="1800" dirty="0" smtClean="0">
                <a:solidFill>
                  <a:schemeClr val="tx1"/>
                </a:solidFill>
              </a:rPr>
              <a:t>O composto mercadológico foi formulado primeiramente por </a:t>
            </a:r>
            <a:r>
              <a:rPr lang="pt-BR" sz="1800" dirty="0" smtClean="0">
                <a:solidFill>
                  <a:schemeClr val="tx1"/>
                </a:solidFill>
                <a:hlinkClick r:id="rId2" tooltip="Jerome McCarthy"/>
              </a:rPr>
              <a:t>Jerome McCarthy</a:t>
            </a:r>
            <a:r>
              <a:rPr lang="pt-BR" sz="1800" dirty="0" smtClean="0">
                <a:solidFill>
                  <a:schemeClr val="tx1"/>
                </a:solidFill>
              </a:rPr>
              <a:t> em seu livro </a:t>
            </a:r>
            <a:r>
              <a:rPr lang="pt-BR" sz="1800" i="1" dirty="0" smtClean="0">
                <a:solidFill>
                  <a:schemeClr val="tx1"/>
                </a:solidFill>
              </a:rPr>
              <a:t>Basic Marketing (1960)</a:t>
            </a:r>
            <a:r>
              <a:rPr lang="pt-BR" sz="1800" dirty="0" smtClean="0">
                <a:solidFill>
                  <a:schemeClr val="tx1"/>
                </a:solidFill>
              </a:rPr>
              <a:t> e trata do conjunto de pontos de interesse para os quais as organizações devem estar atentas se desejam perseguir seus objetivos de marketing. O composto é dividido em 4 seções frequentemente chamadas dos "quatro pês". Elas são: </a:t>
            </a:r>
          </a:p>
          <a:p>
            <a:pPr algn="just"/>
            <a:r>
              <a:rPr lang="pt-B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Produto</a:t>
            </a:r>
          </a:p>
          <a:p>
            <a:pPr algn="just"/>
            <a:r>
              <a:rPr lang="pt-B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Preço</a:t>
            </a:r>
          </a:p>
          <a:p>
            <a:pPr algn="just"/>
            <a:r>
              <a:rPr lang="pt-B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Praça (ponto de venda/distribuição) e </a:t>
            </a:r>
          </a:p>
          <a:p>
            <a:pPr algn="just"/>
            <a:r>
              <a:rPr lang="pt-B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Promoção</a:t>
            </a:r>
          </a:p>
        </p:txBody>
      </p:sp>
      <p:grpSp>
        <p:nvGrpSpPr>
          <p:cNvPr id="6" name="Grupo 5"/>
          <p:cNvGrpSpPr/>
          <p:nvPr/>
        </p:nvGrpSpPr>
        <p:grpSpPr>
          <a:xfrm>
            <a:off x="631291" y="0"/>
            <a:ext cx="7829141" cy="1052736"/>
            <a:chOff x="0" y="0"/>
            <a:chExt cx="9139239" cy="1052736"/>
          </a:xfrm>
        </p:grpSpPr>
        <p:pic>
          <p:nvPicPr>
            <p:cNvPr id="7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3" r:link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70337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88641"/>
            <a:ext cx="7772400" cy="864096"/>
          </a:xfrm>
        </p:spPr>
        <p:txBody>
          <a:bodyPr>
            <a:normAutofit fontScale="90000"/>
          </a:bodyPr>
          <a:lstStyle/>
          <a:p>
            <a:r>
              <a:rPr lang="pt-BR" sz="4000" b="1" dirty="0" smtClean="0"/>
              <a:t>Pacote de valor</a:t>
            </a:r>
            <a:br>
              <a:rPr lang="pt-BR" sz="4000" b="1" dirty="0" smtClean="0"/>
            </a:br>
            <a:r>
              <a:rPr lang="pt-BR" sz="2000" dirty="0" smtClean="0"/>
              <a:t>Origem: Wikipédia, a enciclopédia livre</a:t>
            </a:r>
            <a:endParaRPr lang="pt-BR" sz="24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971601" y="980728"/>
            <a:ext cx="7488832" cy="5400600"/>
          </a:xfrm>
        </p:spPr>
        <p:txBody>
          <a:bodyPr>
            <a:normAutofit/>
          </a:bodyPr>
          <a:lstStyle/>
          <a:p>
            <a:r>
              <a:rPr lang="pt-BR" dirty="0" smtClean="0"/>
              <a:t>.</a:t>
            </a:r>
          </a:p>
          <a:p>
            <a:r>
              <a:rPr lang="pt-BR" b="1" dirty="0" smtClean="0">
                <a:solidFill>
                  <a:schemeClr val="tx1"/>
                </a:solidFill>
              </a:rPr>
              <a:t>Pacote de valor</a:t>
            </a:r>
            <a:r>
              <a:rPr lang="pt-BR" dirty="0" smtClean="0">
                <a:solidFill>
                  <a:schemeClr val="tx1"/>
                </a:solidFill>
              </a:rPr>
              <a:t> ou </a:t>
            </a:r>
            <a:r>
              <a:rPr lang="pt-BR" b="1" dirty="0" smtClean="0">
                <a:solidFill>
                  <a:schemeClr val="tx1"/>
                </a:solidFill>
              </a:rPr>
              <a:t>oferta de valor</a:t>
            </a:r>
            <a:r>
              <a:rPr lang="pt-BR" dirty="0" smtClean="0">
                <a:solidFill>
                  <a:schemeClr val="tx1"/>
                </a:solidFill>
              </a:rPr>
              <a:t> é um termo de </a:t>
            </a:r>
            <a:r>
              <a:rPr lang="pt-BR" dirty="0" smtClean="0">
                <a:solidFill>
                  <a:schemeClr val="tx1"/>
                </a:solidFill>
                <a:hlinkClick r:id="rId2" tooltip="Marketing"/>
              </a:rPr>
              <a:t>marketing</a:t>
            </a:r>
            <a:r>
              <a:rPr lang="pt-BR" dirty="0" smtClean="0">
                <a:solidFill>
                  <a:schemeClr val="tx1"/>
                </a:solidFill>
              </a:rPr>
              <a:t> que corresponde à combinação de elementos tangíveis e intangíveis que clientes potenciais avaliam ao decidir qual </a:t>
            </a:r>
            <a:r>
              <a:rPr lang="pt-BR" dirty="0" smtClean="0">
                <a:solidFill>
                  <a:schemeClr val="tx1"/>
                </a:solidFill>
                <a:hlinkClick r:id="rId3" tooltip="Produto"/>
              </a:rPr>
              <a:t>produto</a:t>
            </a:r>
            <a:r>
              <a:rPr lang="pt-BR" dirty="0" smtClean="0">
                <a:solidFill>
                  <a:schemeClr val="tx1"/>
                </a:solidFill>
              </a:rPr>
              <a:t> em particular deve ser adquirido.</a:t>
            </a:r>
          </a:p>
          <a:p>
            <a:pPr algn="just"/>
            <a:r>
              <a:rPr lang="pt-BR" dirty="0" smtClean="0">
                <a:solidFill>
                  <a:schemeClr val="tx1"/>
                </a:solidFill>
              </a:rPr>
              <a:t>Vários autores concordam que a oferta de um pacote de valor superior faz mais do que satisfazer os clientes; também incentiva a sua lealdade, que por sua vez leva a relacionamentos mais fortes e mais duradouros e, em última análise, a uma maior </a:t>
            </a:r>
            <a:r>
              <a:rPr lang="pt-BR" dirty="0" err="1" smtClean="0">
                <a:solidFill>
                  <a:schemeClr val="tx1"/>
                </a:solidFill>
              </a:rPr>
              <a:t>rendibilidade</a:t>
            </a:r>
            <a:r>
              <a:rPr lang="pt-BR" dirty="0" smtClean="0">
                <a:solidFill>
                  <a:schemeClr val="tx1"/>
                </a:solidFill>
              </a:rPr>
              <a:t>. Ressalta-se que fatores como a </a:t>
            </a:r>
            <a:r>
              <a:rPr lang="pt-BR" dirty="0" smtClean="0">
                <a:solidFill>
                  <a:schemeClr val="tx1"/>
                </a:solidFill>
                <a:hlinkClick r:id="rId4" tooltip="Qualidade"/>
              </a:rPr>
              <a:t>qualidade</a:t>
            </a:r>
            <a:r>
              <a:rPr lang="pt-BR" dirty="0" smtClean="0">
                <a:solidFill>
                  <a:schemeClr val="tx1"/>
                </a:solidFill>
              </a:rPr>
              <a:t>, os serviços e outros elementos do </a:t>
            </a:r>
            <a:r>
              <a:rPr lang="pt-BR" dirty="0" smtClean="0">
                <a:solidFill>
                  <a:schemeClr val="tx1"/>
                </a:solidFill>
                <a:hlinkClick r:id="rId3" tooltip="Produto"/>
              </a:rPr>
              <a:t>produto</a:t>
            </a:r>
            <a:r>
              <a:rPr lang="pt-BR" dirty="0" smtClean="0">
                <a:solidFill>
                  <a:schemeClr val="tx1"/>
                </a:solidFill>
              </a:rPr>
              <a:t> possuem </a:t>
            </a:r>
            <a:r>
              <a:rPr lang="pt-BR" dirty="0" smtClean="0">
                <a:solidFill>
                  <a:schemeClr val="tx1"/>
                </a:solidFill>
                <a:hlinkClick r:id="rId5" tooltip="Valor"/>
              </a:rPr>
              <a:t>valor</a:t>
            </a:r>
            <a:r>
              <a:rPr lang="pt-BR" dirty="0" smtClean="0">
                <a:solidFill>
                  <a:schemeClr val="tx1"/>
                </a:solidFill>
              </a:rPr>
              <a:t> apenas quando sua presença resulta em benefícios que os consumidores desejam, necessitam e percebem.</a:t>
            </a:r>
          </a:p>
          <a:p>
            <a:endParaRPr lang="pt-BR" dirty="0"/>
          </a:p>
        </p:txBody>
      </p:sp>
      <p:grpSp>
        <p:nvGrpSpPr>
          <p:cNvPr id="4" name="Grupo 3"/>
          <p:cNvGrpSpPr/>
          <p:nvPr/>
        </p:nvGrpSpPr>
        <p:grpSpPr>
          <a:xfrm>
            <a:off x="971601" y="0"/>
            <a:ext cx="7735612" cy="1052736"/>
            <a:chOff x="0" y="0"/>
            <a:chExt cx="9139239" cy="1052736"/>
          </a:xfrm>
        </p:grpSpPr>
        <p:pic>
          <p:nvPicPr>
            <p:cNvPr id="5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6" r:link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15735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39552" y="1988840"/>
            <a:ext cx="8280920" cy="4392488"/>
          </a:xfrm>
        </p:spPr>
        <p:txBody>
          <a:bodyPr/>
          <a:lstStyle/>
          <a:p>
            <a:endParaRPr lang="pt-BR" dirty="0"/>
          </a:p>
        </p:txBody>
      </p:sp>
      <p:grpSp>
        <p:nvGrpSpPr>
          <p:cNvPr id="4" name="Grupo 3"/>
          <p:cNvGrpSpPr/>
          <p:nvPr/>
        </p:nvGrpSpPr>
        <p:grpSpPr>
          <a:xfrm>
            <a:off x="395537" y="216024"/>
            <a:ext cx="7992888" cy="1052736"/>
            <a:chOff x="0" y="0"/>
            <a:chExt cx="9139239" cy="1052736"/>
          </a:xfrm>
        </p:grpSpPr>
        <p:pic>
          <p:nvPicPr>
            <p:cNvPr id="5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1268760"/>
            <a:ext cx="7704857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9645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39552" y="1988840"/>
            <a:ext cx="8280920" cy="4392488"/>
          </a:xfrm>
        </p:spPr>
        <p:txBody>
          <a:bodyPr/>
          <a:lstStyle/>
          <a:p>
            <a:endParaRPr lang="pt-BR" dirty="0"/>
          </a:p>
        </p:txBody>
      </p:sp>
      <p:grpSp>
        <p:nvGrpSpPr>
          <p:cNvPr id="4" name="Grupo 3"/>
          <p:cNvGrpSpPr/>
          <p:nvPr/>
        </p:nvGrpSpPr>
        <p:grpSpPr>
          <a:xfrm>
            <a:off x="395537" y="432048"/>
            <a:ext cx="7992888" cy="1052736"/>
            <a:chOff x="0" y="0"/>
            <a:chExt cx="9139239" cy="1052736"/>
          </a:xfrm>
        </p:grpSpPr>
        <p:pic>
          <p:nvPicPr>
            <p:cNvPr id="5" name="Picture 2" descr="cid:image004.jpg@01CBD1C0.4EDB1DE0"/>
            <p:cNvPicPr>
              <a:picLocks noChangeAspect="1" noChangeArrowheads="1"/>
            </p:cNvPicPr>
            <p:nvPr/>
          </p:nvPicPr>
          <p:blipFill>
            <a:blip r:embed="rId2" r:link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62583" cy="10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Imagem 2" descr="C:\Users\Leonora\Documents\Leonora\Ateliê de Ideias\RUMMOS\Plano de comunicação\Logo Ateliê de Ideias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2401" y="18685"/>
              <a:ext cx="966838" cy="1034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" name="AutoShape 2" descr="data:image/jpg;base64,/9j/4AAQSkZJRgABAQAAAQABAAD/2wCEAAkGBhQSERUUExQVFRUVGB0XFxUXGBsYGhccFxUcFx4dHRwdHCYfHBkjHxcYHzIgIycpLC0sGB4yNTAqNSYsLCkBCQoKDgwOGg8PGiwkHyQqKS0sLCksLCwsLCksKiwpKSwsLCwpLCksKSwsLCwpLCwpLCwsLCwsLCwsLCwsLCwsLP/AABEIAK4BAAMBIgACEQEDEQH/xAAcAAACAgMBAQAAAAAAAAAAAAAFBgQHAQIDAAj/xABWEAACAQIEAgUHBwYJCQYHAAABAgMEEQAFEiExQQYTIlFhBxQyUnGBkSNCkqGxwdEzQ2JjcoIVJFNUk7PCw/AWNHN0g4Sy0uEXRKKj0/ElNUVVZJS0/8QAGgEAAgMBAQAAAAAAAAAAAAAAAwQAAgUBBv/EADIRAAICAQQBAQUGBgMAAAAAAAECAAMRBBIhMUETBSIyUWFxgZGhsfAjM0JSwdEUQ/H/2gAMAwEAAhEDEQA/ALxx6+NWOEGv8tWXxytGGllKEhmijLqLbHe4uPEbYkkfycYLYriXy10sg0UcdRVTtskSxMtyeGpjwXvO+Fesp5pn6yrraoz8bUswigg7kTstrI4Ftge88TVmC9y6Vs5wol33xm+Kcjz/ADFBaKvVl5edU+ph+/EDq9pAxPpOmOZKRqmoZu+MRVERPgH02U+JFsV9RfnLmiwcYlp3x4tgTkeerVQiRQV3KujW1I6HSym21wRxGxBBGxwQwu+pCnAEHt+ch5znYplDtFNIt7MYk6woLX1FR2ivLsg445R0rpav/N545SOKqw1D2oe0vvGCRGBM/RameoSpMEZnQ3WUCz8LbkW1bH518D/5ORzxO7YRq60RxtI2yopdj4KNR+oYXPJrm8k9CGlLdYJJA+oMGGpzIBZu0LLIoAPK3LG3lC1mgkjjteZo4N2Ki0sqo1yASOySNgeOIfQaskknrC6Rx62hmCxuZF+UhKX1FVNyIVNrbY6GY1lsyYjkZMCKrpbCsvUJqmnuLxQjWyAm2pzfTGv7ZHhfHXPMn85j6sySxrcFuqfQzgXuha1wpvvpsduON8pyWGmjEcEaxoN9Kjie8nizeJJOBrbgZJkxCKy43DY5AY9i6aoj4pMTvfGcclfHQHDqsGGRKTOMYwWxoZMRrFXszuJ0OMXxy148ThdtUo6ncTrfHr45Y9in/LHyk2zrfGccL4j12ZJAjSSusaL6TuQqj2k4suqB8SbZPvjBbCE/lJeoJXLaSar5dc3yNOOXpsLtbuAHtwvZvmVUSfP86pqIc4KQAuPAsTrv8cHNyr2f9zmJbuvGwOPm3M6+hDfJ53mJf1ysjr9TKcXj0E6RiuoYZxxK6XB4h07LfWL+wjF1YMMicjFj2MDGcWknOSMEWO4OxHeDthGzLPFyxo6HL8ulmcp1gSL5OMAnTdpCDdrjcnwueGHs4FdIhUmArSNEsxIs0oJVQTubDiwHAd+OFgOTJKaqqjMYJfN2pRDHPrmhgarAjRQQZEBuFIDMW0nhrPLGFo6t95ZKelj5mNhUy791j1anxYrbEbppXSaQf4Y87qqZ9axR03ZVj2GHWLcDYm4OxtY4lUGXU7ASNK1efmtLYQL7IUY6m3+ef3cBfHZjdLMw2jM3XKoZFPUNKX301DVLSMGA2JCERceK6Tz9uGejoAW0pw46rW2/xwwPy+JbuwRFY6VuiKgstyBZAF+cd7X4d2GfKILJc8W+zlhCxt7Y8TaqQU17vJnGCQUVVG42gqCsEo5LLwhlPi35Jj/o+7DwDhQzXLVnhkhfZZFKk81vwYeKkBvdgl0KzhqikUy/l4iYZx+tiOlj7G2b97FnGVzMbULh8/OS856Qw0oUysQWvoRVZ5HtyVFBY/C2IGSdIqiolt5jNDBYnrp2VHY8gId2se8kW7sMGnGbYGGUDrmLxa6eS2hgHfWUo+NQv4YH9An/AIxUD9RR/wBVLiT5RD8nSDvr6X6pb/diH0E/zuo/1WiP1TjDC/y/xlh8J+6MHSjpNHQwiaVZDHqCsY116A1+0w5ILWv4jE/LsyjnjWWF1kjcXV1Nwf8AHdxHPEhlv79sDcs6NU9PI8kEYiMnpqhKoxvfVoB0BuWoAG22Fxt2/WVhXGMeGM4FJMY21YxjGCLYy8CTE8cexnGMUJJ7kmcexi+M4kk9j2PY9iSQfnWaCnhaUhmtYBF3Z2ZgiqL7XZmUb7b4rzMsueWQS1wWeUEtHAbmlg7gq/nn5GRtu4HDZ5QJLU8X+t0v/wDVGfux6SMG4IuNxvvzwyvCZHZjOmRWb3xkCLc2mYfxx55hYBaamBihvwChFIkcctUjBfBRjH8CTKp81y3LqRR8+p0u9vERqQvvc4lZhl2jcbrwI7r/AHYjVGWQyory01VmEhJ7BctGmk8LM6RJxFrgsfHCjOVbn9/mPzMY1WmRFD19QBV5rPE++bZRGw5Rwqbe8ITg75Js5Y1ldC9RDUF+rqRJB6BZx1b7cjcR3HffA6spJAtl6NxMni8Oq37gJ+s4H+SzNYDncwjp0pL0xj6kSBwXWVGax5mwvYX4HGjp3zzj9P8ABMzDL0GM40RsbYcBzKzUnCx5QElbLasQX6wwta3G3zgPErqthlkOOeEb7MOB8pYCVy8cbUkJopnp6Yi6Cn0KTcALqYg7rY6rgsTzFtwlHLPMny0EqNGo1zOFVHkuAQlt3DelccOeGXPPJo+t5MvqDSs51vCy66d29bR8xjzIBHhhRzbLc3pShm8yEbSpEZgGIUyHSCwHaC3sLgcxjnL9c/rNGm6tQM8H7MwrRRlQbi1+Huw2UYsifsj7MLrDc24Am3svhgy9rxr7LfDbCqHLHM19QMIMdTWsy9ZHhZifkZOsUDgT1bxjV4dsn3YHUla1FWzuYZ3pqhI5GaKMy9XMl42uq9rtIFJIB4DBs4jVdWsdri5vsBx2+zDAbA56mY9PqcDuGso6SU9UL08yS24hT2l/aQ2ZfeBglfFP9KqpKuRYYY1evb8k6MRLD+seRTdY1G9m492DvSTNKiolGXwTMgiRPPatdnuy7RRDlNJYsfVHsOOeiGwR+cQsrKNsPJ+kk9Os+p3aCJZVZ4auCSULdhEqyaSZGA0xi7AdojfCzHVaKsiOoaCc01L1d7lH0rMWWSPhIvo7AhgLleBGN+kE0KQDLKRNKSSRQVDoNSwCaVVvI3z52I2B3G5NuGCseSivevCjQ+ileBucUixSSxm/h1gU94LYZACrIMLwfpGTop0uFSZIZU6mqht1sN9QIPCSNvnxNyPK4vyJZRiq6Ot1SZRVqLNNJ1Jt/JzxMWjPeEdNr8Pfi0TIALna3G/L24TtTBGJVhg4E6YxfCpmHlMoY36tJTUS/wAlTKZ2Nv2NvrxDn6S5jKpMVLFSR/ytdKLi/wCpjNwe7U2ItDt4lCwEdi2AmddN6KkuJ6mJGHzNWp/oLdvqwuydFJajetrqicH81DamhIO9rJd2FuZIvgjlfRilpfyFPFGeTBAX9utrtf34cTQn+owLXKIcyLPYquFZodRRyQNSlT2WKm4O43BxvmuYxxIetmjh1XCu7ItiRy1mxPO2+FbJuk0FGlZ5zKsSx1soBY7t1oWYBQN2Pyh2AOODeULKZ5QJlVXYaUeppyqsCb2DupspO+9hhZqSrkc4hQcjMN5ZR1YlVxWpUUzA3V4UD8NikkVlO/G68sMYxXMOZZdl9VL5kZZpJB2qGkHXJqB9PSOzG1tj2gLHhiBmfT3MxMoEdLTKyTMscjdfIWhiMuiQq6hC4FgOI37sWalnPH+p2Wtj2B+Q5l5xTQz209bGkmnjbWoa3ja+JrNbjhUgg4nYp+VViuWSuOMTxS/0c6N92ObVEprGQKeoEPWCS2xkNRYLfv6s3t4XwOrc4ObLKkZ0ZfcxvNb5SqKntLFfZIhYXkIJPK2DVOy2AS2lQFABvYKAoF+JNhxw2PcTae4zQjHnxNnjuCDuCLH4YHZdSM/WwdbJFuDqjKh7DYgFla19rkb+zBQ4B1srJMxVip23HiMI6lC6cdzURDYrVxM6TZcsZaovO0RIhEc087daryaDLPYhhBcWWJLM4AY2Fge3SvLYqajgZIqZasVUaQvTwmHtK/DtMWbgQbnmuJVRSxxOaqqmaTq2LRIw0ww79k6bkyy8LX58jy16D5VLmtaldIrLSUzE06t+dlvu9vAgEnvCjextpVv7o+Q7mZdSKs578f7lzRnf/HfjtiOMdkOO6d92REiJo53xrjLccYGErTlyZcdT1sL3T/Luvy2rj4kwuy/tRjrB77qMMWNWQHY7g7Ee3bFUOGBklV0lcJIUmYgCSJJWJNgCyAsbnYDVqwwZNLdCO4/Ud8JeS0IkoPN3OyGemJ4m0crAfAMp9wx28muasNdJN+Wp+wf0kBujDvAF19hXvwXZhiR4m96xapAR2O/qI71FeiPGjMFaUkRg/PKgEgG1tVjsL3Nja9sZq6NZUaNgCrgqR+0CPjv9WOOZ5VFUxNFKupG5bggg3DAjcMORGBmSdGfNpTK9ZVzqq6VSZwURdiSbekwA2JAtggAIijswPXEJ+SuGI5bTyRxRxsyaZdChS7RsUYsRuSdN9+84VqCFpIqqMSGKV6mrVpBsUlaTShPMDq9AuOCk278NfkoiIyqnJFteuQDweVmH1YXOm1GaKu854UtYVSY8oZ1Fkc9yuvZJ7735Y6SdzARKgqHG7qFcjGXy5asLqlKsT6ZIjKI3hqImBJ6wkMXDAMH4kEezA1+mFBlyPFQSNWVc5GhFkapLuF0JqfgFG2wN9veOOX5HAaySeVIn6yJUKyRK93RhZ9TA2OkaSLb4G5hPMMw00kUGqSAKrEaFpIo5SXcqgtpkLDhuSNO97G6MrnvvxL2aV68k9Teaimy+hpp6iWLrKAh46cAaHJurq0hbU81nYjR2VI4Nxw35rl8VXWSJODNEkEEscZdurPWPOCxRWCuToj3a+AdL1DdZHBevq3QpJMwUhNalbO5+Tp4hf8khLEAizHHPolXfK5f+sy14fSuC1LUDcHmCFYjwOGUGWBMUtGBxDgzqClq4aGKIR9cjN8kgRVsCUU6RuX6uS1z80cb4iw5JFXT1ElSglSGZqeGFr9XH1SrrcqCA0jsx3PAAW44H+UCl82iFaCS6VtPMx4WjRepWPxABO55u2DNFIKfMKiA7LVN5zAfWYIscyD9IaI5LdxJwz5xE/GRNcro/MqlaeMkU06O8KEluokh0s6KTv1bo2oAk2KNbY4J55ncVLCZZWUDgqllUyMeCKWIFz38FFybAY5Z9mKwCNuqaaZmZaeJLancxtqsSQFXQDqY8Ae+2E9KTMpJkmNKyzskkckkk8SRxo7IyLEqs7IBoIOxZtbXJ2t1m28CREDkE8TRa2KOWSWnVK3MJbPLUQxvPBTahYBTErEKAoA09tyLsQNsB67NYZzavrJat1IApdL08QbgPkbddK9zy08bYktX1OXtMi1FPLIalFFBoYa2mSNi8bXDrdpCNRGk2PD0cFRnFPmM5oa6keOqjBOlyH02Gq6TJZl23HL24UYkTRQL1BOZ5jWRU56qlFHTgjV1iiABSwUt1C/KyBb3Ja5sOeGjKPJLDIEkrZ3rL2ZUX5OAAi4Kqpu2x43FweGJea5WggWOxKKvVnUSzFSuk3Y7knvxx8jeZN1M9FIbvRSlFJ4mN7sn1hvdbCzWHB29j9Ie6pkQNng/rLAgiCKFUBVUBVUCwAAsAByAAtgb0oyp6mknhjfq3ljKB9yBfY8ORFx78FsewmGwcxWUznWR5rSUgCiiSGBFRShkY+kFBCvsWLNckjiThn6L9HGo43Ek71Esj6pJGuFuoK6UW+y8dzx22FrYI+VOfRlzt3SwE+wVCE/Zjhn3SOClY9dJpYsxVFVmkftkdlVBufhhsHeuQO41S5PxHgQhhfrjeR/b9mNMgpZ5J3raoNFqTq4KUmxijvqLyDh1rFQbcvhbQm5J79/jhe8bcCa+hbcS0WekmTQyTUzTdY5eqghWMuOqCtINfYAuWYAgm/PF2U1OqKFRQqqAFVRYADYAAbAYpfpTLafLv9eiPwYfji7RizMTUv3zL1wAvOJ7G8eNDjZMTTnDiImYbjjAxluOMYE/xGdmcYxgnCt0t6QtHLT0sLFJJ9btIAGMUUK6nYBrqXY2QXBAuTbbERcmSI/RtuxVHka+qI9mqPHTO+iE0jx1NMRHUx7o9xpZfUcery95B24RoMhrKeMR08sEyanfTOrRveRgzdtCVN7Dc2wUXpfUxD+M5bUKvOSnK1Ce3s8Pjg6kO+9CDNUWCukVOOf35kWDynpCeqzCCWlnUDVZS8bD1lIN9JttxHjjq+cyZuDT0KSrC/ZnrXTQqRn0ljB9KRht7Dw3uJXkqnFZUZjVuPTlSFEcbpHGpKgg8Lgr71OLMCfVgjstZ65mebnIxmcqKjWKNI0GlEUIq9yqLAfAY45xlUdTC8Myho5BpZT3eHcRxB5EDE3HCuq1ijeR9kRS7HuVVLH6gcKZJbPmClM01cKGWSiq5kvAAYpnYDrYibLff8ovoleOx9XAHpjnlFKFeOZWmSwIUyL1kd7tEWUDY9/44KR5pKsYvRUayMzyM9TLShj10jTKSu8l9LqN7cBjUZ5mG/VDKDbkvVbeF2sPrxoLpn37wpjR12avSJB/WTuhFQ2bDqEqIqKnjBbzOlBExW+ndytgCSNxcm+/fhm6U0KUdXkojGmKOSSmA49mWJVAJ4k3F78yTgD0HzmqbNoTVwwR9ZBLDGYGj0sQwmJOh2ubLbly8cMXlm7FHBUfzerhl9wJH3jHSzLaAYmTuEIdLslaroZ6dSA0iWUtsNSsGFzbbhb3461WRpPTxxVHbKrGdaEoyyIgBeNx2lNwbHuO+C0gszeBPu3OFnM/KFRQtoEvXS8BDTgzPfu7PZB9+NHjszPG7oSblXRiKBzLeWWZhpM08hlcL6qkgBVPOw354Lge/CXSZ/mVdq8zpI6dFdkaare7BkazDql3DA8iCMTk8mkk9jmFdPUDnDEeoh9mldyPhgLX1pC+kzdwf0irKWozCipmaObrOuhmjR7sqsiOpJQnTpkiBG4IO+Jud+T7zaOKbK41SogLEoxJ85SQAOjuTcsdIIJOxvwvhryXovTUgtTwRxeKjtH2se0fjgPmUvW1XVo1TSVK3WOYRdZDNH6e5KmJhxNmKspvY77otf6je71GkXaMRfy/pUlZDIpikgmhZBNDILFCxNt9rjsnkD34i9DX6rPZFHCppA3taJwL+2yt8cFPKGpgNFNcyy6jTyIigSzo6C5WMHtMjorhRsLnlhA6RU7CVZ62ZqZypjipKU9ZVOrcQ7A6Evex424WJxVK9zZHRE0GvD6fYe8z6ASQHgQfZ4bY3GKp8lWY1MEi0csAp4JRNLTxyMWnXSyMQ+47JDsRdQSb8hi1gcLW1+m2IiDmLflEyk1OW1USi7GIso72Szge06be/Anoln/ndJDOrG7oBJY2s6gK424bi/sYYeSMU9nXRHMMsqZJsrQT00x1vTWvoY8bLcG3cym4Gx2GC0ncu2FrcI2T1HLM5tMZtxbs/Hc4QctqjWVhlQnzSkDIGGwmnddNh6yqDc+AHrjHDPRmlVEr1kQoaPrEjl0/lGEsgQmzMTYX3vpFu/DvJkcdPAI4k0LF2UW97drtE97Mdyx4+wWxZk2Ase5pVXC0iteBnJ/xEbp42nzN/Uqoz9/3Yvb8T9uKG8pq/xIMPmyoQfcwxduUZtHUxLLC6yI4uGXh3H3g3FsBwfRH2wHtD+efsEm4yp3xjGVxSvhhEJ5uOMYy/HGrHEsGHMg6gjpV0kjoaZ55LnTsqD0pHbZUXxJ+ABPLFI51m8stzMCKkyP17bBoniYqkMTLcxxxqdWx7RkJN7WLD006RmeskmBvDQN1NOvESVjC7PbmIVF/aF9Y4rueoMTl2uUe3WcyGHCTxO5B77+Ixv+z9IFX1HGR5iWot52KeY8dFunGmRY6w8dkqDsCTsFltsrfp8DztucWMAL/aeB+I8MVBR0SmKzAMJBc33BB4fjiXQ9LJKGKSCYtJTtG6wS7loWMbaY39ZL7A8vZcBL2h7ICH1KOj4j2k9oFxst7hvoN0gMdbTzOWIzTrDJckgMJW6iw5EIuj2MO7Fxg4+Yp+kSCnoNJKy05hYBlK+hI51KTsV3G9+/ux9OK19xuDuLd3LC2pXGDL2KARtPgH75vhQ8qlaUyudU9ObTAviZnCfYThuxWflLzhWrqKm4rCWrph3LAjMgPtKt8VwLTpusAgmOBmV70jlDVdSRsOucC22ytoH1LjrlHoN4n7B/1wI35m54sfHifrvg3l8do18d/j/gY96RtQCedU5cmEOjCas4oAORmc+wRW/HFr9N+jhr6GamDBWkA0swJAKsGF7b8re/FZeTyLrM7H6mldr+LsF+x8XVjyHtJ8X5HiblA9wRRPk/Wa3n089Vb83fqYNv1Udr/vMcMOW5JBTrpghjiFuEahfiRuffiXLKFUsxChQSWJsAALkk8gBzwp1fT1n2oqOoq/1mnqIP6WQDUP2QcJh7bTxDYAkToFW/x3Nqc/m6oSj2TpvbwugPvw51VYkSl5HVEHFnYKo95IGK1oeide1XUVT1MVG1SEEkdMvXPZBYWkkGlT3kXwXg6CUmoPKr1Un8pVyNMfom0Y9y4aOkLnMEbVEkVHlRpSxSlWatkHFaWJpAOW77KB43IxwPSjMA6SS0sNPT9bGkgeXrJyJZFjBATsqbuvG+2D0cQVQqgKo4KoCqP3RYYC9N7jL6or6SR9YvtidZB/wDBxpEUQfr5OBBvTCGpOZEQGNQ9IivK+5g/jEm6gC7lxrAQEXKXbZcD1yxKRbw36x79ZUPYzybev8xePZSwttc4LZ3Vf/FZFvcSUUUq/7OpcfZITjhmaXjJ7iD+OOVjCiKa658bAeIvR1gp66gm4AT9U/sqE0XPvAxdC4pDpBl5mppEHpW1JbjqTtL79re/Fp9CukQraGCo5uoDjudey4+kCfYRhfWL00v7Os3V7flDuNWUY2wPz/OkpKeSeS+mMXsOLHgFHezEgD24zwCTxNKKPlpq0TKZl1IrOUCqSAzESKTpF7sQBfbC1U9J6+tS1LSiniYDVVVfYBNgWMaH0twdwH92JLSyjMWNQymdqJZm2UrARVEGOMkdlVVrFr9ogknuF1fTRppTFRRNWT8We56tB3tITuvjcDxxpIgC47jVKAD1GbaPzkCLo9CW11DyV0vfKWSFd/mxg6mH7RUfo4L+TzpItNmbUoZBDVjUiJYLHMotYKuyhgOHeF7sAqjorqXXmFadI4xU+lYx4da/ZP7qv78RXzakRDDl0DGYENHLDG0snWIbqetbtceSqqm52OCmvIwYPUa7TMNlKEnPxdmfRgONlwu9BOk/n9FHPYKx7EijbTImzC3IfOA7mGGJcZYXa+D84HxMvhb6edJPMqCecHthdMY75H7K7c7E392GWQYq7ym5mGrqOnO8cAevmHeIVPVr72Uj94Ya9LdfiVJwuZXubQ9SI6W/+bppc980lnmJ7zqsnsjGIKU4chDuGNiPDn9WPPIWJZjdiSWPezHUT8ScSsrS8l+4E/d9+PbJWEr2/SeeZy9m6R8udqSTqJD8i1zFIxAC23KsTsPxtyOCK5jBM3Uh1kLg3Vbm4AudwLCwBPhbBGCdlY6CQVABI5aw1hfxCtt4HHKhqFLyTM2upGuFU06RTRm4JNgNcsoJOoXCqx4nYINuT3V5BMfGG948GDEzmSkENNMBLSioheKRwGaJUmDvGbg9ki+33EjDTknSWTKpbMS1CW0yJu3mx1W6yP9UeacO7lgNWUiyoUcXVtiPsI7iOWBmUVphfzOoOpSLROeDqdtB+weO3djN1ml2cgcTY9m2VXZpt4J6PyMvHpZ05p6Cn66Rg2sXijUgtLcXGn9HmX4AHvsMUvNVylZqio/zuv0kr/I04IZVtyMhVLA76EB+fvBo6FIJpWkUzSwhBTiU6oo4ySAxU7uUayhPRBNyDwxioqGkdndizMbszG5Yk8cE9m6IZ9TxM3X2Gomo9z0EOtwvx9n+NsH8RMvpNK3PpNx8B3Y3zCrEUTyeqpI9vAfWRjasaZ1SeJP8AJpn0NPVV9RKJiCUhQxwySiyklgSikD0U2J54dpPLTRD0Y6tvFac/eRitujWTvHQIWSZGmIcOixl/lXVE03rI33sLfJ/O57EM0OWVCIA1PJERe6xpLoW7E7Fc0A8eHPHl7a1tYs02x7oAhuv8qtPUQyxLS156yN02pyfTQryY9+GDI6vrqanlJuZIYnud9zEt/rviuqiBm2If3hv7eakYa/JlVa8rpweMeuE8D+TlYcieRXni9CKhwIK7lY049bHsZw5E57A/PKbrKaoT14ZVt4tEwH14IY8q3IHeQD79vvxU9To7lf5hPtklZtplhFJK3+nhXRfwDq2C8q3BB57H37YgZVkTVvRwU4/Kxh1jPPrKeZ9PsvbT78e6P5z53TRzfOcWcerIuzjw33t3MMIo3Y+RndamQGEHEW2PEG3vGIfRjpKMprWSXaiq21BuUEvP2IefhY/NODGaQWfVyb6jzwMrqFJo2jkXUrcQfqIPIjvwVlDrgzL09x09n0lyRShgCCCCLgjcEHgQeY8cVl5SekqzGCOKxSCsQzSyPop9cSPJ1RexLMNIJ0qdNgDuRhRyxcwpHipKSrvDUsYkSQXaG6ks692hbtdSBe22OmfU6V9XFlVN2KSiu00g3I09lva92K35ySNyGEko2PPRrYrpvB4kOioqjO6lqmU+b0oXqXaIm8wDmTQur0iSQSSNK7XF9sNDxPHJ5nQ9RTokAmKPGZA5M3VDUwOpjY31EHwsDiRmmZebiGlpIQ0zLop4AeyiLe7ueSDcsxN2NzfjjvkmSCnDsz9dUTEGeoPzrG4RB82Jdrd9gTsAA2AAMCI23FgWPXj6wSlBECGKrPIPz0y67Ha/VxN2IkvsAVLbbm+Jhr5LWDsByVToUfurYe62OJ4n2/fj2CTEe52PckeSir6mvraT5kgWqjHdc6X/AOJfoYtheOKRy+p6jOaCS9hKJKdj+0Dp+th8MXbHjOvT+KDPSaZ99QM6ScMUH0srutrczl5a4aFD4LeWS39B/wCLF+SNYXPAbn3b4+Z/OddKkh41FTU1B8bskan6pMamkr3ahTK6httZkTBHKF9I+wff+GBpwYytex7Sfwx6RzxMSv4pnzgpM68ngD++Ca5t4hHf44h5nAwIqIN3UWZeUqd1vWHH/wBsSKywqKVj6LSGBvBZ06v77+7EGnqGjPiNmXxGx9huDhNE3ll+uY6z7NrQnl2ZJPGHQ+0c1Pcfx540zjK1njKHYjdG9U/gef8A0wJrKM6zUUmz/nIeT99hzPhz5b4n5T0gjn2HYk5xnjf9H1vZx8MV3f8AXZ/7LY/rSDKfN9TRCc6ZI283mv8AOjlGnX4lTY/A8zgtRZaQxLixUkW/SU2PuBwK6Z5NrXrlHaXZ/FeF/wB37PZhm87EoWUG/WIjk2I7RjAf4OHHuwLTA0s1fjsQ2qf18WN30Z7AXOIGqqiChj9KZ11HjpXvPgBqc+CjE7NMzWCMu+/JV9Zu77L9wxv5L6CUVgqZbXqKeZ4weIVZEj1eCm7KPAH311l21do7nNNVubJjlN5P6FvzcxUWC3qZvRWwXYk2sAPZy4Y4HyY5cdzTE+2eU/YRhpx7HnvUabvpr8or/wDZllo/7oD7ZZz/AG8d/JegiFdTKLLT1j6V32WRezxP6vBmvrkhjaWVgkaC7MeX4k8ABuThV6DZrozDMXnXzZJo4agCZlUqoOkMxJspYOWtyvbDFDEnmKalBtwJZeMXwsS9ORJcUVNPWH10XqoPfNJZbewW8cQpKfM6gjrKqCiQn0KVTNLY98rbA8fRPuw4bAIgtLtG6tro4V1yuka+tIwQfFiMLbeUWF20UcVRWuD+YjbQN+cjAADxtbAPIOhVLLCktQjVUzaw8k8sj7pK8ZAAZQB2L8zg0nRWlVQqRMijgsU9TGu/gs1vqwM2ExhdL5hrydZNUU9K4qYxG0k8kyxhtehZGDBSw2uDfhhOz+l/grMSx7NFXtq1fNgqOd+5WuT7D+hgs3RKlPFZz7aup/8AUwt9MOjlEsfUxwNJUzA9UrVMxCaQdUzl5CqxoLkltjYjkcKqhDFs9wtlOVwY0zQ6gVbnt7CPwwDmhKmx/wDfxwt9DOnSxt5pUyh1UlIartBHC7AMWAIFraWPIgHkcNVZn1G3ZNVThh+tTY/G314ODPPX6ZgcARSzDpF5tVzzA9umpSsI/XVLBdXtCMzfu4NdCcvWhyzrpdmmXzmZjx0AHq17ztdvEyjCFmeXJU5wIjIgikdNUgddIQICx1Xt6Ia3jti0M2zimd4laWEQ9Z10iiRCOrpkMipYNuCyxLbnY455zNIDFSVjz+zN8hptJlklFqqbQ043+QR1LQwC/ABV1MObWvwwWJwK6Ll3haolvrrJWqbHiqEdXEPohm/fGCFXJZGPh9Z2xIlqD7x+kB3xi+PWxFik1VLJ/J07SH2yTxRr77BvicXmaiFzx9YI6YTdV5rNzhqo2+/+xj6Cj4/478fPPlBjvQse50P2j+1i/cnn1wxv68aN9JAfvwvauWUze9nn+D+M06S1HV0lQ4+ZDI30Y2P3Y+cmTTS0S/8A4+r6c8zfhj6E6brfLqwD+bTf1TY+e5vyNJ/q0dvpyffjT0A/i/dLaz+XOGDeXD5NfZ9pOAZG22J8OWQSdlqmsYAXCKsUI/42+zGxc5UcDMzqFBPJxOfSth5sxDAMrKy7i9w3Icb74jZxmsJmdw6Wc9Zsb26xRIRtzBcj3HBSPozQruKZ5P8ATVDH+rRPtxKioKZBZaOlH7SSSH4vKcJKbg+4ARthWVCkmKYzuIcH3Hg34YxUVlJObysyP/Kxqb+1lIs3tBB8cOPVxcqakH+7RfepxhqeE8aWkP8AsFH/AAlcSwXWDDASIK0OVJkTLZIXhVEnNSVUiVipX0iQBY7+jtfv4YBU+eCiWWnZSzRveLkCji5DHiACFI/abBqLIKV4czl0GLzdItAhkdV1skh3DM+oFgm3K21r4LL0Iro64VMdNR9iMRrHNOsoBVAoc3sTJtfhxvhBtTjjyscWnPPgwP0T6Cz5hItVWhkpxukfoNMBvpQfNj75Phc7h9qCBm0AAAHmMyhQLBQsuygclAFgPAY4Sfw3uxiy+S/ECRwTblcsB4ccLNR0xlgzKKXMaZqcLBJD2D1ikuxOoG9iATYgE8MJMxc5h1UqRLMviHmmaR08ZklbSvAbXZmPBVUbs55AfZjhWZ/EkKSqTKJbCFIu00zHgqC257+7e/djnlOSuJRU1ZV6kD5ONTqipFPKPjqmO2qT2gd+AJWT3HWfwJpR5TJNItRWLp0HVBSHdYTykm5PP3LwT27YnzZNA8/nDwxvNYKJJF1kAEnYNdb7ne1/EYmhcZvhgcdSu0eZlyTa5Jtwub292NTjN8eOJLwJ0Vfapi/kayce6QrMv/E/wODl8DqHJ1imqZQzE1LRsym2lTEjJccyW1fViTV1aRRtJIwVEBZmPID7T4Dckgc8SVXgSNnmcLTRa2BdiQkca+nLI2yoo4kk8xwFzivakvIz9YOukmfRKI2t5xIlmFJE1+xRw7NLKDYkceBxKzeteWVpJOsjYAJpUXkpkl9GCMc8wqBx/k1JvztCli4oU22p2igNy1t1oKd/VF9U8wvck7m419i1j7jO+WxxVNDmgmaOp6lhKsiLoRX80dbRWsRGpiVRbZlQbWOGboxlEEs1aklPA/VmlADRIbaqIX4rzK39pwtUKP5hnDnQyMkah4V0wAxxujRResketV1cDa9zcEt3Q4/xzMv26Xb/AHQjFHOAZRe5Om6A5exuaKnv4Ky/UrgfVhK6SdE6GWugoaenjjK/L1UqF7xxAX0buRqa49mpO/Dv0y6UpQUrTMAz+jEnrva4/dHpHw9owA6FZK8EDST3NVVkTTs3pAHtIh+OsjvZR83FKsnkmVvcVrmMDtc7AAcAo4KALBR4AAD3YHZtNsF79z/j24IXwBqJtTFuXL2YYE85c/H2zlgR0co6upNTNT+baJ5RGhmaUErTD5uhSNJLg3J4jwx7pXmfUUzsPTb5NBz1OLbeIFz8MO/RTLPNII4v5tEA3+k3lkP0tQ92B2vtxiPeztOGVmbrqVv0sMjZY7S9Xr1lSIyxX5KoMWxbkSrH2DF69DX1ZfSN308J/wDKXFB5yT/AUJPFk1n2vVyH8cXz0G/+W0f+rRf1S4ueY7p1ChgOsmE8zpethkjP5xGT6alfvx8ywEmlp9XpRiSBh3GKYtb4SjH1Gwx89dPMnNHmM8RFoqpvOoDy1m4kT2m528Ew1pH2Wgmd1KFqyBF/GQSDcGxHPGMZx6SYUJ0+ag7Nse8DY4k+fR+uMAsewPYIQWGG2zCP1h9f4Y0bNE7yfYMB8eGObAJ0WEmEaCpvlmZvwEtXBH7gSfsOLalzi0kgZTs7+jbhrPH3YpCmzSJciniMiiZ61XWO/aZVjTe3cLnc4tGu6ECdm86q6mUFiWjjEdPGSTcg6dTEX79/HHjr0Lseccz1WmuSoe8M8SLXdI6CqqRCtK1bPaxCKGChQeLmRVsPbbxwOzLKYGBVej1QSeBUGP360dvww6ZZlcNOnV08SxJzVBbV4sxJZz+0TiSIATawsxsR4Hb78cBA4EC9u4k4lZdBaaopS04hjEU0fyEUtUgliVyHuGKkqrgm+yltjywyy9Iqz5lNR+H8fjP3DAnL6WRqeEiqIvEoXTTK/YW8aXJlF30IurbY7csayZPOf/qDr/ukY/t4ZjCV+6CMye/SLMjwgy8e2rB+yTHJ87zT1csH+3J+yTA18ll55rMPZDGv96Mcmyjvzao+EQ/v8Sd2n6/lCy5rmh+flY/ekb7L4yK/NP5fLB7EnP8Ad4CNlMfPNao/vwj+/wAeOWU3PMqs/wC3hH9o4km37fxEO+fZl/OMv90FQf7vEc5hUvIyVEtOepRZw6ROsUO7DrpQ6jWYwpKR76pJE2OnYT/BlJ/9wq//ANmHGcoihSeoMdTLIY44mEk0gkiiUF3aaQKNMnVHq+rjO5kcbHlIOwYXz+InSdgt95IhGL3PalpxNvc/ymaVP/lr3W7EnJ8jaokMVuqSJRFMUO1LGbkUcTc6iS5aaXldh3ht6DLpJZlji1xuo1hpO01Gku7VE3r5jP8ANXigtwsCr1l+XxwRLDCmiOMHSCRfvZnbmxIuzfcMVZgItBPTGFEyupRFWNEp2VEGyqoIsB7/AHknmTiD0PrVWtzZ3YKiimkZjwUCBrk+AGFnpZPLmsdVJCSuX0Ss3WW2qJQLC1+I329Vd+LWwr0klRW1DUlMw01S0/WnlaCEXLHkinUx7yB4YqFyMGQHEcMoY5xmDVkqkUdKQsMbcHe+pVI53I6x/AKvMYfWYkkk3JNyT3nEXLctjp4Y4IR8nGLKTxYndnb9Jjv4Cw5YkMQBvi4GBgTI1N29vpImZz6VsOLfZzOA9tsdaibWxPw9nLAvP82FNA8nzgLIO9j6Pw3J9mCDiZhzY+BIlBF53mqg7w0AMzjk0txoXx7egW7lbD9Vy9XRVMhO/UzNc+ETD6zhX6B5OaahUvvLUkVEpPGxHyan91i58ZMHenUnVZRU/wCh0/TZV/tYz3bfbj5T1dNYqrCiV50tGjKIV/UU4+kDJ95xfHQuPTl9GO6nh/qlxRPlIOmijTu6hfoUox9B5NBop4k9WNF+CAfdh4xXTchj9TJpwr9POhMeZUxic6ZAdUUtrmN/+U8CPvAw0nETMY5GicQsqSEdhnUsqnvKgi9u6+ORmfMWc0U1AyxVqlXNyGUq4dQbBtmvub7kAkWxGTM4zwdfebfbi+cq8l8MTtM7moqZL66idQ7G+xCKeygttsCbbXttjWr8kGXym708V/0FaL+rdR9WHq9fYg2nmKPo0c56lGGtT10+kMcZM3iHzwfYCfuti8V8h2WD8wT7ZZvucYnUnkqy+L0KaEW3u0fWH4yM2CH2k56AgxoU8kz59pa2WdtNNBLM36KlvqUHDFlnksragg1ci00fNLh5LeEamw/fYYvtMgULpDsF9VQqr9FQB9WPDo4nrN9X4YTt1N1ncYShE+ERNyLoxTUaaIIVHfI4WSRjtuWZTbh6KgAYKnjfmePvwfHR2P1n+r8MZ/yej73+I/DCRVjDYMX8ZU7jnuNu/nbB/wDyfj73+l/0xsMgj/S+ljnpmTEpfLcvp5KaF3j1F4wzkzVCfKMzdZ2VlCr2w2wAxzlyTL/nQx++qlH2y4tY+TPLTxo4D+5v9Vsaf9leWfzKH4H/AJsMRkWqBjbKibKcpHGKn99VL90uNRSZOPzVJ76ic/32LfHksyz+ZQfA/jjonkzywf8Acqf6F/txJz1l/tEpwNlA4R0X0p2+2XHX+EMqH5vL/oOftY4uVPJ9lw4UNL/Qp+GOydCqEcKOmH+xT/lxJPVH9olKjNss9TL/AOhx26LiOaSoFL5uWM4MUaIBGuiJbVEwt+RiJJRPnyubg2FroHROj/mtP/Qp/wAuJEGRwRghIYkBsSFRVvp4XsBe2/HElHfcMYAiflmWpBGI49TXYs7tvJNI3pSORuXYk2HIbDxCVdPJmkjUsDFKRDpq6pT+Usd4ITwY+s3DhyFmsupyaJ1ZGjWzqVNuzswsdxYjYncEHHajoUhRY40VEQWVFFlUDkAMD2HuDlQeVPpVT0dIcpo47yOqxlEBIiUkNbvaV9u89q53Ixt0H6IDL4LOB5zKAZjx0DiIge4HdrcWAG4UYsRuglIa1q0xfxhhbXc7G2nUo4K9gBqG/sxNHRyD1P8AxN+OLIu0QNyswwsUMDs1qdtA/e/DFgf5OQ+qfpN+OOL9EKYm5j3/AGm/HFpnNorCMDErPChTIM0zNYjvSU15JbcGCkBve7aYx4HF7t0JpfUP03/HHPo/0EpKNZFhiAEj621HWTbgLn5q3NhyueeI2SOIXSaQ1NueLa3eTe12a5tw3Nzbw5e7AnyvyMMrdVuS8sSbc7sT9qjFoLlMQNxEgI/RGNK3I4ZlCyRIyhlcAj5yHUp9xwpXQVOSZrM+RKI8o1P19dT0i8Zakiw7tawj3bN7LY+hUGINRksMksczxI0sV+rkKgsmrjY8sT1w3mL1oEXE/9k="/>
          <p:cNvSpPr>
            <a:spLocks noChangeAspect="1" noChangeArrowheads="1"/>
          </p:cNvSpPr>
          <p:nvPr/>
        </p:nvSpPr>
        <p:spPr bwMode="auto">
          <a:xfrm>
            <a:off x="63500" y="-804863"/>
            <a:ext cx="2438400" cy="165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8929" y="1771650"/>
            <a:ext cx="2438400" cy="1657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2362" y="3421646"/>
            <a:ext cx="2466975" cy="184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229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Infinity">
  <a:themeElements>
    <a:clrScheme name="Infinity">
      <a:dk1>
        <a:sysClr val="windowText" lastClr="000000"/>
      </a:dk1>
      <a:lt1>
        <a:sysClr val="window" lastClr="FFFFFF"/>
      </a:lt1>
      <a:dk2>
        <a:srgbClr val="EABB00"/>
      </a:dk2>
      <a:lt2>
        <a:srgbClr val="DEF2FA"/>
      </a:lt2>
      <a:accent1>
        <a:srgbClr val="983DB1"/>
      </a:accent1>
      <a:accent2>
        <a:srgbClr val="47D147"/>
      </a:accent2>
      <a:accent3>
        <a:srgbClr val="CC0053"/>
      </a:accent3>
      <a:accent4>
        <a:srgbClr val="EA950D"/>
      </a:accent4>
      <a:accent5>
        <a:srgbClr val="C800C8"/>
      </a:accent5>
      <a:accent6>
        <a:srgbClr val="6161FF"/>
      </a:accent6>
      <a:hlink>
        <a:srgbClr val="755D00"/>
      </a:hlink>
      <a:folHlink>
        <a:srgbClr val="31AEE0"/>
      </a:folHlink>
    </a:clrScheme>
    <a:fontScheme name="Infinity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Infinity">
      <a:fillStyleLst>
        <a:solidFill>
          <a:schemeClr val="phClr">
            <a:shade val="95000"/>
            <a:satMod val="115000"/>
          </a:schemeClr>
        </a:solidFill>
        <a:gradFill rotWithShape="1">
          <a:gsLst>
            <a:gs pos="0">
              <a:schemeClr val="phClr">
                <a:tint val="90000"/>
                <a:alpha val="50000"/>
                <a:satMod val="150000"/>
              </a:schemeClr>
            </a:gs>
            <a:gs pos="35000">
              <a:schemeClr val="phClr">
                <a:tint val="100000"/>
                <a:alpha val="80000"/>
                <a:satMod val="130000"/>
              </a:schemeClr>
            </a:gs>
            <a:gs pos="100000">
              <a:schemeClr val="phClr">
                <a:tint val="100000"/>
                <a:shade val="90000"/>
                <a:alpha val="95000"/>
                <a:satMod val="11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51000"/>
                <a:alpha val="90000"/>
                <a:satMod val="130000"/>
              </a:schemeClr>
            </a:gs>
            <a:gs pos="50000">
              <a:schemeClr val="phClr">
                <a:shade val="93000"/>
                <a:alpha val="70000"/>
                <a:satMod val="130000"/>
              </a:schemeClr>
            </a:gs>
            <a:gs pos="75000">
              <a:schemeClr val="phClr">
                <a:shade val="94000"/>
                <a:alpha val="50000"/>
                <a:satMod val="135000"/>
              </a:schemeClr>
            </a:gs>
            <a:gs pos="100000">
              <a:schemeClr val="phClr">
                <a:shade val="94000"/>
                <a:alpha val="50000"/>
                <a:satMod val="135000"/>
              </a:schemeClr>
            </a:gs>
          </a:gsLst>
          <a:lin ang="0" scaled="0"/>
        </a:gradFill>
      </a:fillStyleLst>
      <a:lnStyleLst>
        <a:ln w="19050" cap="flat" cmpd="sng" algn="ctr">
          <a:solidFill>
            <a:schemeClr val="phClr">
              <a:shade val="95000"/>
            </a:schemeClr>
          </a:solidFill>
          <a:prstDash val="solid"/>
        </a:ln>
        <a:ln w="31750" cap="flat" cmpd="sng" algn="ctr">
          <a:solidFill>
            <a:schemeClr val="phClr">
              <a:shade val="95000"/>
              <a:satMod val="110000"/>
            </a:schemeClr>
          </a:solidFill>
          <a:prstDash val="solid"/>
        </a:ln>
        <a:ln w="57150" cap="flat" cmpd="dbl" algn="ctr">
          <a:solidFill>
            <a:schemeClr val="phClr">
              <a:shade val="95000"/>
              <a:satMod val="130000"/>
            </a:schemeClr>
          </a:solidFill>
          <a:prstDash val="solid"/>
        </a:ln>
      </a:lnStyleLst>
      <a:effectStyleLst>
        <a:effectStyle>
          <a:effectLst>
            <a:outerShdw blurRad="63500" dist="25400" dir="5400000" sx="101000" sy="101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dir="5400000" sx="101000" sy="101000" algn="ctr" rotWithShape="0">
              <a:srgbClr val="000000">
                <a:alpha val="50000"/>
              </a:srgbClr>
            </a:outerShdw>
            <a:reflection blurRad="12700" stA="26000" endPos="15000" dist="19050" dir="5400000" sy="-100000" rotWithShape="0"/>
          </a:effectLst>
        </a:effectStyle>
        <a:effectStyle>
          <a:effectLst>
            <a:innerShdw blurRad="101600" dist="12700">
              <a:srgbClr val="000000">
                <a:alpha val="35000"/>
              </a:srgbClr>
            </a:innerShdw>
            <a:reflection blurRad="12700" stA="26000" endPos="25000" dist="19050" dir="5400000" sy="-100000" rotWithShape="0"/>
          </a:effectLst>
          <a:scene3d>
            <a:camera prst="orthographicFront">
              <a:rot lat="0" lon="0" rev="0"/>
            </a:camera>
            <a:lightRig rig="twoPt" dir="t">
              <a:rot lat="0" lon="0" rev="5400000"/>
            </a:lightRig>
          </a:scene3d>
          <a:sp3d>
            <a:bevelT w="381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250000"/>
              </a:schemeClr>
            </a:gs>
            <a:gs pos="40000">
              <a:schemeClr val="phClr">
                <a:tint val="90000"/>
                <a:shade val="80000"/>
                <a:satMod val="200000"/>
              </a:schemeClr>
            </a:gs>
            <a:gs pos="100000">
              <a:schemeClr val="phClr">
                <a:shade val="20000"/>
                <a:satMod val="17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Tema Infinito</Template>
  <TotalTime>447</TotalTime>
  <Words>785</Words>
  <Application>Microsoft Office PowerPoint</Application>
  <PresentationFormat>Apresentação na tela (4:3)</PresentationFormat>
  <Paragraphs>58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0" baseType="lpstr">
      <vt:lpstr>Infinity</vt:lpstr>
      <vt:lpstr>Formação de preços em empreendimentos da Ecosol</vt:lpstr>
      <vt:lpstr>    PALESTRA</vt:lpstr>
      <vt:lpstr> PALESTRA </vt:lpstr>
      <vt:lpstr> PALESTRA</vt:lpstr>
      <vt:lpstr> PALESTRA</vt:lpstr>
      <vt:lpstr> PALESTRA</vt:lpstr>
      <vt:lpstr> CONCEITO DE PREÇO</vt:lpstr>
      <vt:lpstr>PREÇO</vt:lpstr>
      <vt:lpstr>Markup</vt:lpstr>
      <vt:lpstr> CONCEITO DE PREÇO</vt:lpstr>
      <vt:lpstr>Preço</vt:lpstr>
      <vt:lpstr>Preço</vt:lpstr>
      <vt:lpstr>Preço</vt:lpstr>
      <vt:lpstr>PREÇO</vt:lpstr>
      <vt:lpstr>Composto de Marketing</vt:lpstr>
      <vt:lpstr>Composto de Marketing</vt:lpstr>
      <vt:lpstr>Pacote de valor Origem: Wikipédia, a enciclopédia livre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Preço</dc:title>
  <dc:creator>Carlos Teixeira</dc:creator>
  <cp:lastModifiedBy>Carlos Teixeira</cp:lastModifiedBy>
  <cp:revision>21</cp:revision>
  <dcterms:created xsi:type="dcterms:W3CDTF">2011-10-05T11:34:45Z</dcterms:created>
  <dcterms:modified xsi:type="dcterms:W3CDTF">2011-10-05T20:27:24Z</dcterms:modified>
</cp:coreProperties>
</file>