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2.png" ContentType="image/png"/>
  <Override PartName="/ppt/media/image1.png" ContentType="image/png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6120" y="5791320"/>
            <a:ext cx="3401640" cy="1080000"/>
          </a:xfrm>
          <a:prstGeom prst="rtTriangle">
            <a:avLst/>
          </a:prstGeom>
          <a:blipFill>
            <a:blip r:embed="rId2"/>
            <a:tile/>
          </a:blipFill>
        </p:spPr>
      </p:sp>
      <p:sp>
        <p:nvSpPr>
          <p:cNvPr id="1" name="Line 2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2" name="CustomShape 3"/>
          <p:cNvSpPr/>
          <p:nvPr/>
        </p:nvSpPr>
        <p:spPr>
          <a:xfrm>
            <a:off x="0" y="4664160"/>
            <a:ext cx="9150480" cy="360"/>
          </a:xfrm>
          <a:prstGeom prst="rtTriangle">
            <a:avLst/>
          </a:prstGeom>
          <a:gradFill>
            <a:gsLst>
              <a:gs pos="0">
                <a:srgbClr val="007795"/>
              </a:gs>
              <a:gs pos="100000">
                <a:srgbClr val="007795"/>
              </a:gs>
            </a:gsLst>
            <a:lin ang="3000000"/>
          </a:gradFill>
        </p:spPr>
      </p:sp>
      <p:sp>
        <p:nvSpPr>
          <p:cNvPr id="3" name="Line 4"/>
          <p:cNvSpPr/>
          <p:nvPr/>
        </p:nvSpPr>
        <p:spPr>
          <a:xfrm>
            <a:off x="-3600" y="4997520"/>
            <a:ext cx="9147600" cy="79020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pt-BR"/>
              <a:t>Clique para editar o formato do texto do título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pt-BR"/>
              <a:t>2º Nível da estrutura de tópicos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pt-BR"/>
              <a:t>3º Nível da estrutura de tópicos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pt-BR"/>
              <a:t>4º Nível da estrutura de tópicos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pt-BR"/>
              <a:t>5º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7º Nível da estrutura de tópicos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pt-BR"/>
              <a:t>8º Nível da estrutura de tópicos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pt-BR"/>
              <a:t>9º Nível da estrutura de tópicos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-6120" y="5791320"/>
            <a:ext cx="3401640" cy="1080000"/>
          </a:xfrm>
          <a:prstGeom prst="rtTriangle">
            <a:avLst/>
          </a:prstGeom>
          <a:blipFill>
            <a:blip r:embed="rId2"/>
            <a:tile/>
          </a:blipFill>
        </p:spPr>
      </p:sp>
      <p:sp>
        <p:nvSpPr>
          <p:cNvPr id="7" name="Line 2"/>
          <p:cNvSpPr/>
          <p:nvPr/>
        </p:nvSpPr>
        <p:spPr>
          <a:xfrm>
            <a:off x="-9000" y="5787720"/>
            <a:ext cx="3405240" cy="1084320"/>
          </a:xfrm>
          <a:prstGeom prst="line">
            <a:avLst/>
          </a:prstGeom>
          <a:ln w="12240">
            <a:solidFill>
              <a:srgbClr val="196f85"/>
            </a:solidFill>
            <a:miter/>
          </a:ln>
        </p:spPr>
      </p:sp>
      <p:sp>
        <p:nvSpPr>
          <p:cNvPr id="8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pt-BR"/>
              <a:t>Clique para editar o formato do texto do título</a:t>
            </a:r>
            <a:endParaRPr/>
          </a:p>
        </p:txBody>
      </p:sp>
      <p:sp>
        <p:nvSpPr>
          <p:cNvPr id="9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pt-BR"/>
              <a:t>2º Nível da estrutura de tópicos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pt-BR"/>
              <a:t>3º Nível da estrutura de tópicos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pt-BR"/>
              <a:t>4º Nível da estrutura de tópicos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pt-BR"/>
              <a:t>5º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7º Nível da estrutura de tópicos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pt-BR"/>
              <a:t>8º Nível da estrutura de tópicos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pt-BR"/>
              <a:t>9º Nível da estrutura de tópicos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stomShape 1"/>
          <p:cNvSpPr/>
          <p:nvPr/>
        </p:nvSpPr>
        <p:spPr>
          <a:xfrm>
            <a:off x="685800" y="1752480"/>
            <a:ext cx="7771680" cy="18291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800">
                <a:solidFill>
                  <a:srgbClr val="464646"/>
                </a:solidFill>
                <a:latin typeface="Lucida Sans Unicode"/>
              </a:rPr>
              <a:t>Atividades 2009 – 2010</a:t>
            </a:r>
            <a:endParaRPr/>
          </a:p>
          <a:p>
            <a:r>
              <a:rPr b="1" lang="pt-BR" sz="4800">
                <a:solidFill>
                  <a:srgbClr val="464646"/>
                </a:solidFill>
                <a:latin typeface="Lucida Sans Unicode"/>
              </a:rPr>
              <a:t>CFES</a:t>
            </a:r>
            <a:endParaRPr/>
          </a:p>
        </p:txBody>
      </p:sp>
      <p:sp>
        <p:nvSpPr>
          <p:cNvPr id="11" name="CustomShape 2"/>
          <p:cNvSpPr/>
          <p:nvPr/>
        </p:nvSpPr>
        <p:spPr>
          <a:xfrm>
            <a:off x="685800" y="3611520"/>
            <a:ext cx="7771680" cy="119916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pt-BR">
                <a:solidFill>
                  <a:srgbClr val="464646"/>
                </a:solidFill>
              </a:rPr>
              <a:t>Rio de Janeiro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stomShape 1"/>
          <p:cNvSpPr/>
          <p:nvPr/>
        </p:nvSpPr>
        <p:spPr>
          <a:xfrm>
            <a:off x="457200" y="1481400"/>
            <a:ext cx="8228880" cy="4525200"/>
          </a:xfrm>
          <a:prstGeom prst="rect">
            <a:avLst/>
          </a:prstGeom>
        </p:spPr>
        <p:txBody>
          <a:bodyPr bIns="45000" lIns="90000" rIns="90000" tIns="45000"/>
          <a:p>
            <a:r>
              <a:rPr lang="pt-BR"/>
              <a:t>1 Curso Estadual  (02 a 04/12) </a:t>
            </a:r>
            <a:endParaRPr/>
          </a:p>
        </p:txBody>
      </p:sp>
      <p:sp>
        <p:nvSpPr>
          <p:cNvPr id="13" name="CustomShape 2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100">
                <a:solidFill>
                  <a:srgbClr val="464646"/>
                </a:solidFill>
                <a:latin typeface="Lucida Sans Unicode"/>
              </a:rPr>
              <a:t>Atividades realizadas em 2009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stomShape 1"/>
          <p:cNvSpPr/>
          <p:nvPr/>
        </p:nvSpPr>
        <p:spPr>
          <a:xfrm>
            <a:off x="457200" y="1481400"/>
            <a:ext cx="8228880" cy="4525200"/>
          </a:xfrm>
          <a:prstGeom prst="rect">
            <a:avLst/>
          </a:prstGeom>
        </p:spPr>
        <p:txBody>
          <a:bodyPr bIns="45000" lIns="90000" rIns="90000" tIns="45000"/>
          <a:p>
            <a:r>
              <a:rPr lang="pt-BR"/>
              <a:t>1 Curso Estadual </a:t>
            </a:r>
            <a:endParaRPr/>
          </a:p>
          <a:p>
            <a:endParaRPr/>
          </a:p>
          <a:p>
            <a:r>
              <a:rPr lang="pt-BR"/>
              <a:t>5 Oficinas Locais</a:t>
            </a:r>
            <a:endParaRPr/>
          </a:p>
          <a:p>
            <a:endParaRPr/>
          </a:p>
          <a:p>
            <a:r>
              <a:rPr lang="pt-BR"/>
              <a:t>2 Reuniões Coletivo Estadual  (não foi solicitado recursos financeiros para as reuniões do coletivo que aconteceram em 2009)</a:t>
            </a:r>
            <a:endParaRPr/>
          </a:p>
          <a:p>
            <a:endParaRPr/>
          </a:p>
        </p:txBody>
      </p:sp>
      <p:sp>
        <p:nvSpPr>
          <p:cNvPr id="15" name="CustomShape 2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100">
                <a:solidFill>
                  <a:srgbClr val="464646"/>
                </a:solidFill>
                <a:latin typeface="Lucida Sans Unicode"/>
              </a:rPr>
              <a:t>Atividades pendentes 2009</a:t>
            </a:r>
            <a:endParaRPr/>
          </a:p>
        </p:txBody>
      </p:sp>
    </p:spTree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ustomShape 1"/>
          <p:cNvSpPr/>
          <p:nvPr/>
        </p:nvSpPr>
        <p:spPr>
          <a:xfrm>
            <a:off x="457200" y="1481400"/>
            <a:ext cx="8228880" cy="4525200"/>
          </a:xfrm>
          <a:prstGeom prst="rect">
            <a:avLst/>
          </a:prstGeom>
        </p:spPr>
        <p:txBody>
          <a:bodyPr bIns="45000" lIns="90000" rIns="90000" tIns="45000"/>
          <a:p>
            <a:r>
              <a:rPr lang="pt-BR"/>
              <a:t>2 Cursos Estaduais </a:t>
            </a:r>
            <a:endParaRPr/>
          </a:p>
          <a:p>
            <a:endParaRPr/>
          </a:p>
          <a:p>
            <a:r>
              <a:rPr lang="pt-BR"/>
              <a:t>5 Oficinas Locais  </a:t>
            </a:r>
            <a:endParaRPr/>
          </a:p>
          <a:p>
            <a:endParaRPr/>
          </a:p>
          <a:p>
            <a:r>
              <a:rPr lang="pt-BR"/>
              <a:t>2 Reuniões do Coletivo Estadual de Formação</a:t>
            </a:r>
            <a:endParaRPr/>
          </a:p>
        </p:txBody>
      </p:sp>
      <p:sp>
        <p:nvSpPr>
          <p:cNvPr id="17" name="CustomShape 2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100">
                <a:solidFill>
                  <a:srgbClr val="464646"/>
                </a:solidFill>
                <a:latin typeface="Lucida Sans Unicode"/>
              </a:rPr>
              <a:t>Atividades previstas para 2010</a:t>
            </a:r>
            <a:endParaRPr/>
          </a:p>
        </p:txBody>
      </p:sp>
    </p:spTree>
  </p:cSld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stomShape 1"/>
          <p:cNvSpPr/>
          <p:nvPr/>
        </p:nvSpPr>
        <p:spPr>
          <a:xfrm>
            <a:off x="457200" y="997200"/>
            <a:ext cx="8228880" cy="53640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2400"/>
              <a:t>Público:</a:t>
            </a:r>
            <a:r>
              <a:rPr lang="pt-BR" sz="2400"/>
              <a:t> Formadores(as) que desejam se envolver, contribuir, capacitar, participar do coletivo estadual de formação no estado. A ideia é que estas pessoas passem a compor o Coletivo de Formação e junto com os membros do conselho, pensar estratégias de formação no estado para além das atividades do CFES.</a:t>
            </a:r>
            <a:endParaRPr/>
          </a:p>
          <a:p>
            <a:r>
              <a:rPr b="1" lang="pt-BR" sz="2400"/>
              <a:t>Temas:</a:t>
            </a:r>
            <a:r>
              <a:rPr lang="pt-BR" sz="2400"/>
              <a:t> A nossa orientação é que discutam Educação Popular, economia solidária e outros temas de interesse estadual. Deve dar suporte para as pessoas atuarem como educadores. Este público já deve chegar com alguma bagagem de educação popular e economia solidária.</a:t>
            </a:r>
            <a:endParaRPr/>
          </a:p>
          <a:p>
            <a:r>
              <a:rPr b="1" lang="pt-BR" sz="2400"/>
              <a:t>Carga Horária:</a:t>
            </a:r>
            <a:r>
              <a:rPr lang="pt-BR" sz="2400"/>
              <a:t> 24 horas</a:t>
            </a:r>
            <a:endParaRPr/>
          </a:p>
        </p:txBody>
      </p:sp>
      <p:sp>
        <p:nvSpPr>
          <p:cNvPr id="19" name="CustomShape 2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100">
                <a:solidFill>
                  <a:srgbClr val="464646"/>
                </a:solidFill>
                <a:latin typeface="Lucida Sans Unicode"/>
              </a:rPr>
              <a:t>O que é o curso estadual?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stomShape 1"/>
          <p:cNvSpPr/>
          <p:nvPr/>
        </p:nvSpPr>
        <p:spPr>
          <a:xfrm>
            <a:off x="457200" y="1481400"/>
            <a:ext cx="8228880" cy="573696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/>
              <a:t>Público:</a:t>
            </a:r>
            <a:r>
              <a:rPr lang="pt-BR"/>
              <a:t> Pode ser dirigido aos EES (apenas) ou os 3 segmentos (EES, gestores e instituições de apoio e fomento)</a:t>
            </a:r>
            <a:endParaRPr/>
          </a:p>
          <a:p>
            <a:r>
              <a:rPr b="1" lang="pt-BR"/>
              <a:t>Temas:</a:t>
            </a:r>
            <a:r>
              <a:rPr lang="pt-BR"/>
              <a:t> Todas as oficinas que tivemos até agora tem discutido economia solidária colada com outro tema (gênero, gestão dos EES, políticas públicas, moeda social...) É preciso ver a demanda local. Aquela oficina sobre moeda social por exemplo se adéqua muito bem às oficinas. Tem servido também como sensibilização à economia solidária. </a:t>
            </a:r>
            <a:endParaRPr/>
          </a:p>
          <a:p>
            <a:r>
              <a:rPr b="1" lang="pt-BR"/>
              <a:t>Carga Horária:</a:t>
            </a:r>
            <a:r>
              <a:rPr lang="pt-BR"/>
              <a:t> 16 horas</a:t>
            </a:r>
            <a:endParaRPr/>
          </a:p>
          <a:p>
            <a:endParaRPr/>
          </a:p>
        </p:txBody>
      </p:sp>
      <p:sp>
        <p:nvSpPr>
          <p:cNvPr id="21" name="CustomShape 2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100">
                <a:solidFill>
                  <a:srgbClr val="464646"/>
                </a:solidFill>
                <a:latin typeface="Lucida Sans Unicode"/>
              </a:rPr>
              <a:t>O que são as oficinas locais?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stomShape 1"/>
          <p:cNvSpPr/>
          <p:nvPr/>
        </p:nvSpPr>
        <p:spPr>
          <a:xfrm>
            <a:off x="457200" y="1481400"/>
            <a:ext cx="8228880" cy="46159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Temas para as atividades de formação 2010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Indicativos metodológicos para as atividades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Públicos para as atividades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Datas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Indicativos de locais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GT´s para organização das atividades</a:t>
            </a:r>
            <a:endParaRPr/>
          </a:p>
          <a:p>
            <a:pPr>
              <a:buSzPct val="45000"/>
              <a:buFont typeface="StarSymbol"/>
              <a:buChar char=""/>
            </a:pPr>
            <a:r>
              <a:rPr lang="pt-BR"/>
              <a:t> </a:t>
            </a:r>
            <a:r>
              <a:rPr lang="pt-BR"/>
              <a:t>Quem vai para a regional (5 e 6 fevereiro)</a:t>
            </a:r>
            <a:endParaRPr/>
          </a:p>
        </p:txBody>
      </p:sp>
      <p:sp>
        <p:nvSpPr>
          <p:cNvPr id="23" name="CustomShape 2"/>
          <p:cNvSpPr/>
          <p:nvPr/>
        </p:nvSpPr>
        <p:spPr>
          <a:xfrm>
            <a:off x="457200" y="274680"/>
            <a:ext cx="8228880" cy="130320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pt-BR" sz="4100">
                <a:solidFill>
                  <a:srgbClr val="464646"/>
                </a:solidFill>
                <a:latin typeface="Lucida Sans Unicode"/>
              </a:rPr>
              <a:t>Expectativa de definições de hoje</a:t>
            </a:r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id="4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