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4"/>
  </p:handoutMasterIdLst>
  <p:sldIdLst>
    <p:sldId id="256" r:id="rId2"/>
    <p:sldId id="257" r:id="rId3"/>
  </p:sldIdLst>
  <p:sldSz cx="9144000" cy="6858000" type="screen4x3"/>
  <p:notesSz cx="6858000" cy="9710738"/>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19" autoAdjust="0"/>
    <p:restoredTop sz="99118" autoAdjust="0"/>
  </p:normalViewPr>
  <p:slideViewPr>
    <p:cSldViewPr>
      <p:cViewPr>
        <p:scale>
          <a:sx n="80" d="100"/>
          <a:sy n="80" d="100"/>
        </p:scale>
        <p:origin x="-61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85537"/>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85537"/>
          </a:xfrm>
          <a:prstGeom prst="rect">
            <a:avLst/>
          </a:prstGeom>
        </p:spPr>
        <p:txBody>
          <a:bodyPr vert="horz" lIns="91440" tIns="45720" rIns="91440" bIns="45720" rtlCol="0"/>
          <a:lstStyle>
            <a:lvl1pPr algn="r">
              <a:defRPr sz="1200"/>
            </a:lvl1pPr>
          </a:lstStyle>
          <a:p>
            <a:fld id="{A63A9D8F-5586-476E-9B8E-E675A71B9646}" type="datetimeFigureOut">
              <a:rPr lang="pt-BR" smtClean="0"/>
              <a:t>17/10/2012</a:t>
            </a:fld>
            <a:endParaRPr lang="pt-BR"/>
          </a:p>
        </p:txBody>
      </p:sp>
      <p:sp>
        <p:nvSpPr>
          <p:cNvPr id="4" name="Espaço Reservado para Rodapé 3"/>
          <p:cNvSpPr>
            <a:spLocks noGrp="1"/>
          </p:cNvSpPr>
          <p:nvPr>
            <p:ph type="ftr" sz="quarter" idx="2"/>
          </p:nvPr>
        </p:nvSpPr>
        <p:spPr>
          <a:xfrm>
            <a:off x="0" y="9223516"/>
            <a:ext cx="2971800" cy="48553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9223516"/>
            <a:ext cx="2971800" cy="485537"/>
          </a:xfrm>
          <a:prstGeom prst="rect">
            <a:avLst/>
          </a:prstGeom>
        </p:spPr>
        <p:txBody>
          <a:bodyPr vert="horz" lIns="91440" tIns="45720" rIns="91440" bIns="45720" rtlCol="0" anchor="b"/>
          <a:lstStyle>
            <a:lvl1pPr algn="r">
              <a:defRPr sz="1200"/>
            </a:lvl1pPr>
          </a:lstStyle>
          <a:p>
            <a:fld id="{C7FA38D9-12E6-455C-B312-426A6405048F}" type="slidenum">
              <a:rPr lang="pt-BR" smtClean="0"/>
              <a:t>‹nº›</a:t>
            </a:fld>
            <a:endParaRPr lang="pt-B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C255BDEA-08E8-4359-9356-DD377F93EC24}" type="datetimeFigureOut">
              <a:rPr lang="pt-BR" smtClean="0"/>
              <a:pPr/>
              <a:t>17/10/2012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E78EB8F8-F0C3-493A-AEDF-DBA4FBCA2EBA}" type="slidenum">
              <a:rPr lang="pt-BR" smtClean="0"/>
              <a:pPr/>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55BDEA-08E8-4359-9356-DD377F93EC24}" type="datetimeFigureOut">
              <a:rPr lang="pt-BR" smtClean="0"/>
              <a:pPr/>
              <a:t>17/10/2012</a:t>
            </a:fld>
            <a:endParaRPr lang="pt-BR"/>
          </a:p>
        </p:txBody>
      </p:sp>
      <p:sp>
        <p:nvSpPr>
          <p:cNvPr id="5" name="Espaço Reservado para Rodapé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8EB8F8-F0C3-493A-AEDF-DBA4FBCA2EBA}" type="slidenum">
              <a:rPr lang="pt-BR" smtClean="0"/>
              <a:pPr/>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457200" y="274638"/>
            <a:ext cx="8229600" cy="634082"/>
          </a:xfrm>
        </p:spPr>
        <p:txBody>
          <a:bodyPr>
            <a:normAutofit fontScale="90000"/>
          </a:bodyPr>
          <a:lstStyle/>
          <a:p>
            <a:r>
              <a:rPr lang="pt-BR" dirty="0" smtClean="0">
                <a:solidFill>
                  <a:schemeClr val="tx2">
                    <a:lumMod val="75000"/>
                  </a:schemeClr>
                </a:solidFill>
              </a:rPr>
              <a:t>INFORMATIVO – </a:t>
            </a:r>
            <a:r>
              <a:rPr lang="pt-BR" dirty="0" smtClean="0">
                <a:solidFill>
                  <a:schemeClr val="tx2">
                    <a:lumMod val="75000"/>
                  </a:schemeClr>
                </a:solidFill>
              </a:rPr>
              <a:t>Casa Sol </a:t>
            </a:r>
            <a:br>
              <a:rPr lang="pt-BR" dirty="0" smtClean="0">
                <a:solidFill>
                  <a:schemeClr val="tx2">
                    <a:lumMod val="75000"/>
                  </a:schemeClr>
                </a:solidFill>
              </a:rPr>
            </a:br>
            <a:endParaRPr lang="pt-BR" sz="2200" dirty="0">
              <a:solidFill>
                <a:schemeClr val="tx2">
                  <a:lumMod val="75000"/>
                </a:schemeClr>
              </a:solidFill>
            </a:endParaRPr>
          </a:p>
        </p:txBody>
      </p:sp>
      <p:sp>
        <p:nvSpPr>
          <p:cNvPr id="5" name="Espaço Reservado para Conteúdo 4"/>
          <p:cNvSpPr>
            <a:spLocks noGrp="1"/>
          </p:cNvSpPr>
          <p:nvPr>
            <p:ph sz="half" idx="1"/>
          </p:nvPr>
        </p:nvSpPr>
        <p:spPr>
          <a:xfrm>
            <a:off x="179512" y="1412776"/>
            <a:ext cx="4392488" cy="5141168"/>
          </a:xfrm>
        </p:spPr>
        <p:txBody>
          <a:bodyPr>
            <a:normAutofit fontScale="25000" lnSpcReduction="20000"/>
          </a:bodyPr>
          <a:lstStyle/>
          <a:p>
            <a:pPr marL="0" indent="19050" algn="just">
              <a:buNone/>
            </a:pPr>
            <a:r>
              <a:rPr lang="pt-BR" sz="4400" b="1" dirty="0" smtClean="0">
                <a:solidFill>
                  <a:schemeClr val="tx2">
                    <a:lumMod val="75000"/>
                  </a:schemeClr>
                </a:solidFill>
              </a:rPr>
              <a:t>ASSOCIAÇÃO COSTUMES ARTES - </a:t>
            </a:r>
            <a:r>
              <a:rPr lang="pt-BR" sz="4400" dirty="0" smtClean="0">
                <a:solidFill>
                  <a:schemeClr val="tx2">
                    <a:lumMod val="75000"/>
                  </a:schemeClr>
                </a:solidFill>
              </a:rPr>
              <a:t>É </a:t>
            </a:r>
            <a:r>
              <a:rPr lang="pt-BR" sz="4400" dirty="0">
                <a:solidFill>
                  <a:schemeClr val="tx2">
                    <a:lumMod val="75000"/>
                  </a:schemeClr>
                </a:solidFill>
              </a:rPr>
              <a:t>uma instituição de economia solidaria que faz </a:t>
            </a:r>
            <a:r>
              <a:rPr lang="pt-BR" sz="4400" dirty="0" smtClean="0">
                <a:solidFill>
                  <a:schemeClr val="tx2">
                    <a:lumMod val="75000"/>
                  </a:schemeClr>
                </a:solidFill>
              </a:rPr>
              <a:t>inclusão social</a:t>
            </a:r>
            <a:r>
              <a:rPr lang="pt-BR" sz="4400" dirty="0">
                <a:solidFill>
                  <a:schemeClr val="tx2">
                    <a:lumMod val="75000"/>
                  </a:schemeClr>
                </a:solidFill>
              </a:rPr>
              <a:t>, </a:t>
            </a:r>
            <a:r>
              <a:rPr lang="pt-BR" sz="4400" dirty="0" smtClean="0">
                <a:solidFill>
                  <a:schemeClr val="tx2">
                    <a:lumMod val="75000"/>
                  </a:schemeClr>
                </a:solidFill>
              </a:rPr>
              <a:t>possibilitando o aumento da renda e  promovendo o desenvolvimento </a:t>
            </a:r>
            <a:r>
              <a:rPr lang="pt-BR" sz="4400" dirty="0">
                <a:solidFill>
                  <a:schemeClr val="tx2">
                    <a:lumMod val="75000"/>
                  </a:schemeClr>
                </a:solidFill>
              </a:rPr>
              <a:t>sustentável e solidário </a:t>
            </a:r>
            <a:r>
              <a:rPr lang="pt-BR" sz="4400" dirty="0" smtClean="0">
                <a:solidFill>
                  <a:schemeClr val="tx2">
                    <a:lumMod val="75000"/>
                  </a:schemeClr>
                </a:solidFill>
              </a:rPr>
              <a:t>no território.</a:t>
            </a:r>
          </a:p>
          <a:p>
            <a:pPr algn="ctr">
              <a:buNone/>
            </a:pPr>
            <a:r>
              <a:rPr lang="pt-BR" sz="4800" b="1" dirty="0" smtClean="0">
                <a:solidFill>
                  <a:schemeClr val="tx2">
                    <a:lumMod val="75000"/>
                  </a:schemeClr>
                </a:solidFill>
              </a:rPr>
              <a:t>CASA SOL</a:t>
            </a:r>
            <a:endParaRPr lang="pt-BR" sz="4800" dirty="0" smtClean="0">
              <a:solidFill>
                <a:schemeClr val="tx2">
                  <a:lumMod val="75000"/>
                </a:schemeClr>
              </a:solidFill>
            </a:endParaRPr>
          </a:p>
          <a:p>
            <a:pPr marL="809625" indent="0" algn="just">
              <a:buNone/>
            </a:pPr>
            <a:r>
              <a:rPr lang="pt-BR" sz="4400" dirty="0" smtClean="0">
                <a:solidFill>
                  <a:schemeClr val="tx2">
                    <a:lumMod val="75000"/>
                  </a:schemeClr>
                </a:solidFill>
              </a:rPr>
              <a:t>    É a sede da Associação Costumes Artes, onde acontece         	maioria das ações desenvolvidas pela Associação.   Construído através de recursos vindos da Fundação Banco do Brasil/Gerência de Pessoas do Banco Brasil/Comitê de Voluntariados do Banco do Brasil no Espírito Santo com tijolos ecológicos produzidos por trabalhadores da economia solidária que integram o Bem Construir. No terreno cedido através de comodato com a Mitra Arquidiocesana de Vitória.</a:t>
            </a:r>
          </a:p>
          <a:p>
            <a:pPr algn="just">
              <a:buNone/>
            </a:pPr>
            <a:endParaRPr lang="pt-BR" sz="4000" b="1" dirty="0" smtClean="0">
              <a:solidFill>
                <a:schemeClr val="tx2">
                  <a:lumMod val="75000"/>
                </a:schemeClr>
              </a:solidFill>
            </a:endParaRPr>
          </a:p>
          <a:p>
            <a:pPr marL="0" indent="0" algn="just">
              <a:buNone/>
            </a:pPr>
            <a:r>
              <a:rPr lang="pt-BR" sz="4400" b="1" dirty="0" smtClean="0">
                <a:solidFill>
                  <a:schemeClr val="tx2">
                    <a:lumMod val="75000"/>
                  </a:schemeClr>
                </a:solidFill>
              </a:rPr>
              <a:t>CLINICA SOCIAL  - </a:t>
            </a:r>
            <a:r>
              <a:rPr lang="pt-BR" sz="4400" dirty="0" smtClean="0">
                <a:solidFill>
                  <a:schemeClr val="tx2">
                    <a:lumMod val="75000"/>
                  </a:schemeClr>
                </a:solidFill>
              </a:rPr>
              <a:t>Através da parceria com o Sindicato dos Psicanalistas do Estado do Espírito Santo é oferecido atendimento aos moradores do Território do Sol duas vezes no mês na Casa Sol ou no consultório que funciona na Região Metropolitana de Vitória.  Venha se cuidar! </a:t>
            </a:r>
            <a:r>
              <a:rPr lang="pt-BR" sz="4400" b="1" dirty="0" smtClean="0">
                <a:solidFill>
                  <a:schemeClr val="tx2">
                    <a:lumMod val="75000"/>
                  </a:schemeClr>
                </a:solidFill>
              </a:rPr>
              <a:t>Dia </a:t>
            </a:r>
            <a:r>
              <a:rPr lang="pt-BR" sz="4400" b="1" dirty="0" smtClean="0">
                <a:solidFill>
                  <a:schemeClr val="tx2">
                    <a:lumMod val="75000"/>
                  </a:schemeClr>
                </a:solidFill>
              </a:rPr>
              <a:t>27 de outubro, 10 e 24 de novembro </a:t>
            </a:r>
            <a:r>
              <a:rPr lang="pt-BR" sz="4400" b="1" dirty="0" smtClean="0">
                <a:solidFill>
                  <a:schemeClr val="tx2">
                    <a:lumMod val="75000"/>
                  </a:schemeClr>
                </a:solidFill>
              </a:rPr>
              <a:t>de 8h as 11h na Casa Sol.</a:t>
            </a:r>
          </a:p>
          <a:p>
            <a:pPr marL="0" indent="0" algn="just">
              <a:buNone/>
            </a:pPr>
            <a:endParaRPr lang="pt-BR" sz="4400" dirty="0" smtClean="0">
              <a:solidFill>
                <a:schemeClr val="tx2">
                  <a:lumMod val="75000"/>
                </a:schemeClr>
              </a:solidFill>
            </a:endParaRPr>
          </a:p>
          <a:p>
            <a:pPr marL="0" indent="19050" algn="just">
              <a:buNone/>
            </a:pPr>
            <a:r>
              <a:rPr lang="pt-BR" sz="4400" b="1" dirty="0" smtClean="0">
                <a:solidFill>
                  <a:schemeClr val="tx2">
                    <a:lumMod val="75000"/>
                  </a:schemeClr>
                </a:solidFill>
              </a:rPr>
              <a:t>BANCO SOL - </a:t>
            </a:r>
            <a:r>
              <a:rPr lang="pt-BR" sz="4400" dirty="0" smtClean="0">
                <a:solidFill>
                  <a:schemeClr val="tx2">
                    <a:lumMod val="75000"/>
                  </a:schemeClr>
                </a:solidFill>
              </a:rPr>
              <a:t>Criado em novembro de 2008 com objetivo de ser instrumento de desenvolvimento local,  pelos moradores do território através da parceria com a Gerência de Economia Solidária /Prefeitura de Cariacica que contribuiu com os primeiros passos . O Banco Sol oferecer: linhas de crédito produtivo, habitacional e de consumo com moeda social (Girassol). Faça uma visita </a:t>
            </a:r>
            <a:r>
              <a:rPr lang="pt-BR" sz="4400" b="1" dirty="0" smtClean="0">
                <a:solidFill>
                  <a:schemeClr val="tx2">
                    <a:lumMod val="75000"/>
                  </a:schemeClr>
                </a:solidFill>
              </a:rPr>
              <a:t>nos horários segunda e quarta de 9h as 12h ou  terça e quinta de 14 as 17h.</a:t>
            </a:r>
          </a:p>
          <a:p>
            <a:pPr marL="0" indent="19050" algn="just">
              <a:buNone/>
            </a:pPr>
            <a:endParaRPr lang="pt-BR" sz="4400" dirty="0" smtClean="0">
              <a:solidFill>
                <a:schemeClr val="tx2">
                  <a:lumMod val="75000"/>
                </a:schemeClr>
              </a:solidFill>
            </a:endParaRPr>
          </a:p>
          <a:p>
            <a:pPr marL="0" indent="0" algn="just">
              <a:buNone/>
            </a:pPr>
            <a:r>
              <a:rPr lang="pt-BR" sz="4800" b="1" dirty="0" smtClean="0">
                <a:solidFill>
                  <a:schemeClr val="tx2">
                    <a:lumMod val="75000"/>
                  </a:schemeClr>
                </a:solidFill>
              </a:rPr>
              <a:t>FÓRUM DE DESENVOLVIMENTO COMUNITÁRIO - </a:t>
            </a:r>
            <a:r>
              <a:rPr lang="pt-BR" sz="4800" dirty="0" smtClean="0">
                <a:solidFill>
                  <a:schemeClr val="tx2">
                    <a:lumMod val="75000"/>
                  </a:schemeClr>
                </a:solidFill>
              </a:rPr>
              <a:t>Espaço coletivo de discussão e deliberação dos moradores do Território do Sol, onde se conversa diferentes assuntos  importantes para o desenvolvimento local e sustentável do Território do Sol envolvendo instituições públicas ou privadas que atuam no Território. Participe </a:t>
            </a:r>
            <a:r>
              <a:rPr lang="pt-BR" sz="4800" dirty="0" smtClean="0">
                <a:solidFill>
                  <a:schemeClr val="tx2">
                    <a:lumMod val="75000"/>
                  </a:schemeClr>
                </a:solidFill>
              </a:rPr>
              <a:t>da próxima </a:t>
            </a:r>
            <a:r>
              <a:rPr lang="pt-BR" sz="4800" b="1" dirty="0" smtClean="0">
                <a:solidFill>
                  <a:schemeClr val="tx2">
                    <a:lumMod val="75000"/>
                  </a:schemeClr>
                </a:solidFill>
              </a:rPr>
              <a:t>reunião do Fórum dia </a:t>
            </a:r>
            <a:r>
              <a:rPr lang="pt-BR" sz="4800" b="1" dirty="0" smtClean="0">
                <a:solidFill>
                  <a:schemeClr val="tx2">
                    <a:lumMod val="75000"/>
                  </a:schemeClr>
                </a:solidFill>
              </a:rPr>
              <a:t>13 de novembro, </a:t>
            </a:r>
            <a:r>
              <a:rPr lang="pt-BR" sz="4800" b="1" dirty="0" smtClean="0">
                <a:solidFill>
                  <a:schemeClr val="tx2">
                    <a:lumMod val="75000"/>
                  </a:schemeClr>
                </a:solidFill>
              </a:rPr>
              <a:t>na Casa Sol às 19h.</a:t>
            </a:r>
          </a:p>
          <a:p>
            <a:pPr>
              <a:buNone/>
            </a:pPr>
            <a:endParaRPr lang="pt-BR" sz="4400" b="1" dirty="0">
              <a:solidFill>
                <a:schemeClr val="tx2">
                  <a:lumMod val="75000"/>
                </a:schemeClr>
              </a:solidFill>
            </a:endParaRPr>
          </a:p>
        </p:txBody>
      </p:sp>
      <p:sp>
        <p:nvSpPr>
          <p:cNvPr id="6" name="Espaço Reservado para Conteúdo 5"/>
          <p:cNvSpPr>
            <a:spLocks noGrp="1"/>
          </p:cNvSpPr>
          <p:nvPr>
            <p:ph sz="half" idx="2"/>
          </p:nvPr>
        </p:nvSpPr>
        <p:spPr>
          <a:xfrm>
            <a:off x="4644008" y="1357298"/>
            <a:ext cx="4320480" cy="5256584"/>
          </a:xfrm>
        </p:spPr>
        <p:txBody>
          <a:bodyPr>
            <a:normAutofit fontScale="25000" lnSpcReduction="20000"/>
          </a:bodyPr>
          <a:lstStyle/>
          <a:p>
            <a:pPr>
              <a:buNone/>
            </a:pPr>
            <a:r>
              <a:rPr lang="pt-BR" sz="4400" b="1" dirty="0" smtClean="0">
                <a:solidFill>
                  <a:schemeClr val="tx2">
                    <a:lumMod val="75000"/>
                  </a:schemeClr>
                </a:solidFill>
              </a:rPr>
              <a:t>Cadeia </a:t>
            </a:r>
            <a:r>
              <a:rPr lang="pt-BR" sz="4400" b="1" dirty="0" smtClean="0">
                <a:solidFill>
                  <a:schemeClr val="tx2">
                    <a:lumMod val="75000"/>
                  </a:schemeClr>
                </a:solidFill>
              </a:rPr>
              <a:t>Produtiva da Bananeira  - </a:t>
            </a:r>
            <a:r>
              <a:rPr lang="pt-BR" sz="4400" dirty="0" smtClean="0">
                <a:solidFill>
                  <a:schemeClr val="tx2">
                    <a:lumMod val="75000"/>
                  </a:schemeClr>
                </a:solidFill>
              </a:rPr>
              <a:t>Por meio do patrocínio da                                                                </a:t>
            </a:r>
          </a:p>
          <a:p>
            <a:pPr>
              <a:buNone/>
            </a:pPr>
            <a:r>
              <a:rPr lang="pt-BR" sz="4400" dirty="0" smtClean="0">
                <a:solidFill>
                  <a:schemeClr val="tx2">
                    <a:lumMod val="75000"/>
                  </a:schemeClr>
                </a:solidFill>
              </a:rPr>
              <a:t>                          Petrobras/Ciranda Capixaba  e de outros parceiros está                                          </a:t>
            </a:r>
          </a:p>
          <a:p>
            <a:pPr algn="just">
              <a:buNone/>
            </a:pPr>
            <a:r>
              <a:rPr lang="pt-BR" sz="4400" dirty="0" smtClean="0">
                <a:solidFill>
                  <a:schemeClr val="tx2">
                    <a:lumMod val="75000"/>
                  </a:schemeClr>
                </a:solidFill>
              </a:rPr>
              <a:t>                           replicando o processo de produção do reaproveitamento </a:t>
            </a:r>
          </a:p>
          <a:p>
            <a:pPr algn="just">
              <a:buNone/>
            </a:pPr>
            <a:r>
              <a:rPr lang="pt-BR" sz="4400" dirty="0" smtClean="0">
                <a:solidFill>
                  <a:schemeClr val="tx2">
                    <a:lumMod val="75000"/>
                  </a:schemeClr>
                </a:solidFill>
              </a:rPr>
              <a:t>                          da fibra  da bananeira, articulando artesãs e produtores  </a:t>
            </a:r>
          </a:p>
          <a:p>
            <a:pPr algn="just">
              <a:buNone/>
            </a:pPr>
            <a:r>
              <a:rPr lang="pt-BR" sz="4400" dirty="0" smtClean="0">
                <a:solidFill>
                  <a:schemeClr val="tx2">
                    <a:lumMod val="75000"/>
                  </a:schemeClr>
                </a:solidFill>
              </a:rPr>
              <a:t>                          d</a:t>
            </a:r>
            <a:r>
              <a:rPr lang="pt-BR" sz="4000" dirty="0" smtClean="0">
                <a:solidFill>
                  <a:schemeClr val="tx2">
                    <a:lumMod val="75000"/>
                  </a:schemeClr>
                </a:solidFill>
              </a:rPr>
              <a:t>o</a:t>
            </a:r>
            <a:r>
              <a:rPr lang="pt-BR" sz="4400" dirty="0" smtClean="0">
                <a:solidFill>
                  <a:schemeClr val="tx2">
                    <a:lumMod val="75000"/>
                  </a:schemeClr>
                </a:solidFill>
              </a:rPr>
              <a:t> território do sol. Cria se várias produtos como papel da fibra,      torta do coração da banana, reveste peças e aumenta a </a:t>
            </a:r>
          </a:p>
          <a:p>
            <a:pPr>
              <a:buNone/>
            </a:pPr>
            <a:r>
              <a:rPr lang="pt-BR" sz="4400" dirty="0" smtClean="0">
                <a:solidFill>
                  <a:schemeClr val="tx2">
                    <a:lumMod val="75000"/>
                  </a:schemeClr>
                </a:solidFill>
              </a:rPr>
              <a:t>                           renda.  </a:t>
            </a:r>
            <a:r>
              <a:rPr lang="pt-BR" sz="4400" b="1" dirty="0" smtClean="0">
                <a:solidFill>
                  <a:schemeClr val="tx2">
                    <a:lumMod val="75000"/>
                  </a:schemeClr>
                </a:solidFill>
              </a:rPr>
              <a:t>Passe na Casa Sol e faça sua inscrição</a:t>
            </a:r>
            <a:r>
              <a:rPr lang="pt-BR" sz="4400" b="1" dirty="0" smtClean="0">
                <a:solidFill>
                  <a:schemeClr val="tx2">
                    <a:lumMod val="75000"/>
                  </a:schemeClr>
                </a:solidFill>
              </a:rPr>
              <a:t>. </a:t>
            </a:r>
            <a:r>
              <a:rPr lang="pt-BR" sz="4400" dirty="0" smtClean="0">
                <a:solidFill>
                  <a:schemeClr val="tx2">
                    <a:lumMod val="75000"/>
                  </a:schemeClr>
                </a:solidFill>
              </a:rPr>
              <a:t>Pois, 24   moradores já fizeram oficinas.</a:t>
            </a:r>
            <a:endParaRPr lang="pt-BR" sz="4400" dirty="0" smtClean="0">
              <a:solidFill>
                <a:schemeClr val="tx2">
                  <a:lumMod val="75000"/>
                </a:schemeClr>
              </a:solidFill>
            </a:endParaRPr>
          </a:p>
          <a:p>
            <a:pPr>
              <a:buNone/>
            </a:pPr>
            <a:endParaRPr lang="pt-BR" sz="4400" dirty="0" smtClean="0">
              <a:solidFill>
                <a:schemeClr val="tx2">
                  <a:lumMod val="75000"/>
                </a:schemeClr>
              </a:solidFill>
            </a:endParaRPr>
          </a:p>
          <a:p>
            <a:pPr algn="ctr">
              <a:buNone/>
            </a:pPr>
            <a:r>
              <a:rPr lang="pt-BR" sz="4400" b="1" dirty="0" smtClean="0">
                <a:solidFill>
                  <a:schemeClr val="tx2">
                    <a:lumMod val="75000"/>
                  </a:schemeClr>
                </a:solidFill>
              </a:rPr>
              <a:t>Mulheres do Sol </a:t>
            </a:r>
            <a:r>
              <a:rPr lang="pt-BR" sz="4000" b="1" dirty="0" smtClean="0">
                <a:solidFill>
                  <a:schemeClr val="tx2">
                    <a:lumMod val="75000"/>
                  </a:schemeClr>
                </a:solidFill>
              </a:rPr>
              <a:t>– Mais um instrumento de acesso as Finanças Solidárias.</a:t>
            </a:r>
          </a:p>
          <a:p>
            <a:pPr marL="990600" indent="-95250" algn="just" defTabSz="990600">
              <a:buNone/>
            </a:pPr>
            <a:r>
              <a:rPr lang="pt-BR" sz="4400" b="1" dirty="0" smtClean="0">
                <a:solidFill>
                  <a:schemeClr val="tx2">
                    <a:lumMod val="75000"/>
                  </a:schemeClr>
                </a:solidFill>
              </a:rPr>
              <a:t>     </a:t>
            </a:r>
            <a:r>
              <a:rPr lang="pt-BR" sz="4400" dirty="0" smtClean="0">
                <a:solidFill>
                  <a:schemeClr val="tx2">
                    <a:lumMod val="75000"/>
                  </a:schemeClr>
                </a:solidFill>
              </a:rPr>
              <a:t>Através da parceria com Fundo Nacional de                                      Solidariedade/ Cáritas Brasileira/CNBB, Mulheres acima de 18 anos  moradoras do território do sol, criaram o fundo rotativo solidário do território do </a:t>
            </a:r>
            <a:r>
              <a:rPr lang="pt-BR" sz="4400" dirty="0" smtClean="0">
                <a:solidFill>
                  <a:schemeClr val="tx2">
                    <a:lumMod val="75000"/>
                  </a:schemeClr>
                </a:solidFill>
              </a:rPr>
              <a:t>sol</a:t>
            </a:r>
            <a:r>
              <a:rPr lang="pt-BR" sz="4400" dirty="0" smtClean="0">
                <a:solidFill>
                  <a:schemeClr val="tx2">
                    <a:lumMod val="75000"/>
                  </a:schemeClr>
                </a:solidFill>
              </a:rPr>
              <a:t>, para contribuir na geração de renda. 06 mulheres  acessaram os recursos do fundo até o momento para ampliar ou criar seu negócio.</a:t>
            </a:r>
            <a:endParaRPr lang="pt-BR" sz="4400" dirty="0" smtClean="0">
              <a:solidFill>
                <a:schemeClr val="tx2">
                  <a:lumMod val="75000"/>
                </a:schemeClr>
              </a:solidFill>
            </a:endParaRPr>
          </a:p>
          <a:p>
            <a:pPr marL="990600" indent="-95250" algn="just" defTabSz="990600">
              <a:buNone/>
            </a:pPr>
            <a:r>
              <a:rPr lang="pt-BR" sz="4400" dirty="0" smtClean="0">
                <a:solidFill>
                  <a:schemeClr val="tx2">
                    <a:lumMod val="75000"/>
                  </a:schemeClr>
                </a:solidFill>
              </a:rPr>
              <a:t>   Participe </a:t>
            </a:r>
            <a:r>
              <a:rPr lang="pt-BR" sz="4400" dirty="0" smtClean="0">
                <a:solidFill>
                  <a:schemeClr val="tx2">
                    <a:lumMod val="75000"/>
                  </a:schemeClr>
                </a:solidFill>
              </a:rPr>
              <a:t>deste fundo, seja mais uma  de Mulher do </a:t>
            </a:r>
            <a:r>
              <a:rPr lang="pt-BR" sz="4400" dirty="0" smtClean="0">
                <a:solidFill>
                  <a:schemeClr val="tx2">
                    <a:lumMod val="75000"/>
                  </a:schemeClr>
                </a:solidFill>
              </a:rPr>
              <a:t>Sol! </a:t>
            </a:r>
            <a:r>
              <a:rPr lang="pt-BR" sz="4400" b="1" dirty="0" smtClean="0">
                <a:solidFill>
                  <a:schemeClr val="tx2">
                    <a:lumMod val="75000"/>
                  </a:schemeClr>
                </a:solidFill>
              </a:rPr>
              <a:t>Próxima reunião dia  29 de outubro às 14h na Casa Sol.</a:t>
            </a:r>
          </a:p>
          <a:p>
            <a:pPr marL="85725" indent="0" algn="just" defTabSz="990600">
              <a:buNone/>
            </a:pPr>
            <a:endParaRPr lang="pt-BR" sz="4400" b="1" dirty="0" smtClean="0">
              <a:solidFill>
                <a:schemeClr val="tx2">
                  <a:lumMod val="75000"/>
                </a:schemeClr>
              </a:solidFill>
            </a:endParaRPr>
          </a:p>
          <a:p>
            <a:pPr marL="0" indent="0" algn="just" defTabSz="990600">
              <a:buNone/>
            </a:pPr>
            <a:r>
              <a:rPr lang="pt-BR" sz="4400" b="1" dirty="0" smtClean="0">
                <a:solidFill>
                  <a:schemeClr val="tx2">
                    <a:lumMod val="75000"/>
                  </a:schemeClr>
                </a:solidFill>
              </a:rPr>
              <a:t>Mercado do Sol </a:t>
            </a:r>
            <a:r>
              <a:rPr lang="pt-BR" sz="4400" dirty="0" smtClean="0">
                <a:solidFill>
                  <a:schemeClr val="tx2">
                    <a:lumMod val="75000"/>
                  </a:schemeClr>
                </a:solidFill>
              </a:rPr>
              <a:t>– espaço de comercialização coletiva  do território, onde produtores e grupos da economia solidária vendem seus produtos, como bananas passas, farinha de banana, banana chips, pão caseiro, húmus de minhoca, bolsas, artesanatos revestidos com fibra da bananeira, papel da fibra da bananeira, camisas dentre outros produtos.</a:t>
            </a:r>
          </a:p>
          <a:p>
            <a:pPr marL="0" indent="0" algn="just">
              <a:buNone/>
            </a:pPr>
            <a:endParaRPr lang="pt-BR" sz="800" dirty="0" smtClean="0">
              <a:solidFill>
                <a:schemeClr val="tx2">
                  <a:lumMod val="75000"/>
                </a:schemeClr>
              </a:solidFill>
            </a:endParaRPr>
          </a:p>
          <a:p>
            <a:pPr marL="0" indent="0" algn="just">
              <a:buNone/>
            </a:pPr>
            <a:r>
              <a:rPr lang="pt-BR" sz="4800" dirty="0" smtClean="0">
                <a:solidFill>
                  <a:schemeClr val="tx2">
                    <a:lumMod val="75000"/>
                  </a:schemeClr>
                </a:solidFill>
              </a:rPr>
              <a:t>Funciona na Avenida São José, </a:t>
            </a:r>
            <a:r>
              <a:rPr lang="pt-BR" sz="4800" dirty="0" smtClean="0">
                <a:solidFill>
                  <a:schemeClr val="tx2">
                    <a:lumMod val="75000"/>
                  </a:schemeClr>
                </a:solidFill>
              </a:rPr>
              <a:t>nº3399, Vista </a:t>
            </a:r>
            <a:r>
              <a:rPr lang="pt-BR" sz="4800" dirty="0" smtClean="0">
                <a:solidFill>
                  <a:schemeClr val="tx2">
                    <a:lumMod val="75000"/>
                  </a:schemeClr>
                </a:solidFill>
              </a:rPr>
              <a:t>Dourada, em frente a oficina do Mineiro, de segunda a sábado de 9h as 17h.</a:t>
            </a:r>
          </a:p>
          <a:p>
            <a:pPr marL="0" indent="0" algn="just">
              <a:lnSpc>
                <a:spcPct val="120000"/>
              </a:lnSpc>
              <a:buNone/>
            </a:pPr>
            <a:r>
              <a:rPr lang="pt-BR" sz="4800" b="1" dirty="0" smtClean="0">
                <a:solidFill>
                  <a:schemeClr val="tx2">
                    <a:lumMod val="75000"/>
                  </a:schemeClr>
                </a:solidFill>
              </a:rPr>
              <a:t>Escola </a:t>
            </a:r>
            <a:r>
              <a:rPr lang="pt-BR" sz="4800" b="1" dirty="0" smtClean="0">
                <a:solidFill>
                  <a:schemeClr val="tx2">
                    <a:lumMod val="75000"/>
                  </a:schemeClr>
                </a:solidFill>
              </a:rPr>
              <a:t>da Economia Solidária </a:t>
            </a:r>
            <a:r>
              <a:rPr lang="pt-BR" sz="4800" dirty="0" smtClean="0">
                <a:solidFill>
                  <a:schemeClr val="tx2">
                    <a:lumMod val="75000"/>
                  </a:schemeClr>
                </a:solidFill>
              </a:rPr>
              <a:t>–</a:t>
            </a:r>
            <a:r>
              <a:rPr lang="pt-BR" sz="4400" dirty="0" smtClean="0">
                <a:solidFill>
                  <a:schemeClr val="tx2">
                    <a:lumMod val="75000"/>
                  </a:schemeClr>
                </a:solidFill>
              </a:rPr>
              <a:t> com objetivo de impulsionar novas relações sociais, políticas, ambientais e econômicas nos moradores do Território do Sol acontecem as atividades da escola, através de oficinas, visitas de alunos de escolas municipais a Casa </a:t>
            </a:r>
            <a:r>
              <a:rPr lang="pt-BR" sz="4400" dirty="0" smtClean="0">
                <a:solidFill>
                  <a:schemeClr val="tx2">
                    <a:lumMod val="75000"/>
                  </a:schemeClr>
                </a:solidFill>
              </a:rPr>
              <a:t>Sol. </a:t>
            </a:r>
            <a:r>
              <a:rPr lang="pt-BR" sz="4400" b="1" dirty="0" smtClean="0">
                <a:solidFill>
                  <a:schemeClr val="tx2">
                    <a:lumMod val="75000"/>
                  </a:schemeClr>
                </a:solidFill>
              </a:rPr>
              <a:t>Dias 29, 30 e 31 de outubro terá oficina de economia solidária</a:t>
            </a:r>
            <a:r>
              <a:rPr lang="pt-BR" sz="4400" dirty="0" smtClean="0">
                <a:solidFill>
                  <a:schemeClr val="tx2">
                    <a:lumMod val="75000"/>
                  </a:schemeClr>
                </a:solidFill>
              </a:rPr>
              <a:t> de 14h as 17h na Casa Sol. Venha!</a:t>
            </a:r>
            <a:endParaRPr lang="pt-BR" sz="4400" dirty="0" smtClean="0">
              <a:solidFill>
                <a:schemeClr val="tx2">
                  <a:lumMod val="75000"/>
                </a:schemeClr>
              </a:solidFill>
            </a:endParaRPr>
          </a:p>
          <a:p>
            <a:pPr algn="ctr">
              <a:buNone/>
            </a:pPr>
            <a:endParaRPr lang="pt-BR" sz="4400" dirty="0" smtClean="0">
              <a:solidFill>
                <a:schemeClr val="tx2">
                  <a:lumMod val="75000"/>
                </a:schemeClr>
              </a:solidFill>
            </a:endParaRPr>
          </a:p>
        </p:txBody>
      </p:sp>
      <p:pic>
        <p:nvPicPr>
          <p:cNvPr id="7" name="Imagem 6"/>
          <p:cNvPicPr/>
          <p:nvPr/>
        </p:nvPicPr>
        <p:blipFill>
          <a:blip r:embed="rId2" cstate="print"/>
          <a:srcRect/>
          <a:stretch>
            <a:fillRect/>
          </a:stretch>
        </p:blipFill>
        <p:spPr bwMode="auto">
          <a:xfrm>
            <a:off x="4563450" y="3071810"/>
            <a:ext cx="1151558" cy="642942"/>
          </a:xfrm>
          <a:prstGeom prst="rect">
            <a:avLst/>
          </a:prstGeom>
          <a:noFill/>
          <a:ln w="9525">
            <a:noFill/>
            <a:miter lim="800000"/>
            <a:headEnd/>
            <a:tailEnd/>
          </a:ln>
        </p:spPr>
      </p:pic>
      <p:pic>
        <p:nvPicPr>
          <p:cNvPr id="8" name="Imagem 7"/>
          <p:cNvPicPr/>
          <p:nvPr/>
        </p:nvPicPr>
        <p:blipFill>
          <a:blip r:embed="rId3" cstate="print"/>
          <a:srcRect/>
          <a:stretch>
            <a:fillRect/>
          </a:stretch>
        </p:blipFill>
        <p:spPr bwMode="auto">
          <a:xfrm>
            <a:off x="71406" y="2285992"/>
            <a:ext cx="928694" cy="642942"/>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4714876" y="1556792"/>
            <a:ext cx="792088" cy="947872"/>
          </a:xfrm>
          <a:prstGeom prst="rect">
            <a:avLst/>
          </a:prstGeom>
          <a:noFill/>
          <a:ln w="9525">
            <a:noFill/>
            <a:miter lim="800000"/>
            <a:headEnd/>
            <a:tailEnd/>
          </a:ln>
        </p:spPr>
      </p:pic>
      <p:sp>
        <p:nvSpPr>
          <p:cNvPr id="9" name="Retângulo 8"/>
          <p:cNvSpPr/>
          <p:nvPr/>
        </p:nvSpPr>
        <p:spPr>
          <a:xfrm>
            <a:off x="6156176" y="764704"/>
            <a:ext cx="2448272"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smtClean="0">
                <a:solidFill>
                  <a:schemeClr val="tx2">
                    <a:lumMod val="75000"/>
                  </a:schemeClr>
                </a:solidFill>
              </a:rPr>
              <a:t>Outubro/2012</a:t>
            </a:r>
            <a:endParaRPr lang="pt-BR"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ço Reservado para Conteúdo 4"/>
          <p:cNvSpPr>
            <a:spLocks noGrp="1"/>
          </p:cNvSpPr>
          <p:nvPr>
            <p:ph sz="half" idx="1"/>
          </p:nvPr>
        </p:nvSpPr>
        <p:spPr>
          <a:xfrm>
            <a:off x="467544" y="404664"/>
            <a:ext cx="3890142" cy="3600400"/>
          </a:xfrm>
        </p:spPr>
        <p:txBody>
          <a:bodyPr>
            <a:noAutofit/>
          </a:bodyPr>
          <a:lstStyle/>
          <a:p>
            <a:pPr algn="ctr">
              <a:buNone/>
            </a:pPr>
            <a:r>
              <a:rPr lang="pt-BR" sz="1150" b="1" dirty="0" smtClean="0">
                <a:solidFill>
                  <a:schemeClr val="tx2">
                    <a:lumMod val="75000"/>
                  </a:schemeClr>
                </a:solidFill>
              </a:rPr>
              <a:t>Acontecimentos!</a:t>
            </a:r>
          </a:p>
          <a:p>
            <a:pPr algn="just"/>
            <a:r>
              <a:rPr lang="pt-BR" sz="1150" b="1" dirty="0" smtClean="0">
                <a:solidFill>
                  <a:schemeClr val="tx2">
                    <a:lumMod val="75000"/>
                  </a:schemeClr>
                </a:solidFill>
              </a:rPr>
              <a:t>Projeto Cadeia Produtiva da Bananeira  </a:t>
            </a:r>
            <a:r>
              <a:rPr lang="pt-BR" sz="1150" dirty="0" smtClean="0">
                <a:solidFill>
                  <a:schemeClr val="tx2">
                    <a:lumMod val="75000"/>
                  </a:schemeClr>
                </a:solidFill>
              </a:rPr>
              <a:t>conclui o plano de negócios,  fez oficina de coleta de fibra natural em Roda D´</a:t>
            </a:r>
            <a:r>
              <a:rPr lang="pt-BR" sz="1150" dirty="0" err="1" smtClean="0">
                <a:solidFill>
                  <a:schemeClr val="tx2">
                    <a:lumMod val="75000"/>
                  </a:schemeClr>
                </a:solidFill>
              </a:rPr>
              <a:t>Agua</a:t>
            </a:r>
            <a:r>
              <a:rPr lang="pt-BR" sz="1150" dirty="0" smtClean="0">
                <a:solidFill>
                  <a:schemeClr val="tx2">
                    <a:lumMod val="75000"/>
                  </a:schemeClr>
                </a:solidFill>
              </a:rPr>
              <a:t>;</a:t>
            </a:r>
            <a:endParaRPr lang="pt-BR" sz="1150" dirty="0" smtClean="0">
              <a:solidFill>
                <a:schemeClr val="tx2">
                  <a:lumMod val="75000"/>
                </a:schemeClr>
              </a:solidFill>
            </a:endParaRPr>
          </a:p>
          <a:p>
            <a:pPr algn="just"/>
            <a:r>
              <a:rPr lang="pt-BR" sz="1150" dirty="0" smtClean="0">
                <a:solidFill>
                  <a:schemeClr val="tx2">
                    <a:lumMod val="75000"/>
                  </a:schemeClr>
                </a:solidFill>
              </a:rPr>
              <a:t>O </a:t>
            </a:r>
            <a:r>
              <a:rPr lang="pt-BR" sz="1150" b="1" dirty="0" smtClean="0">
                <a:solidFill>
                  <a:schemeClr val="tx2">
                    <a:lumMod val="75000"/>
                  </a:schemeClr>
                </a:solidFill>
              </a:rPr>
              <a:t>Banco Sol </a:t>
            </a:r>
            <a:r>
              <a:rPr lang="pt-BR" sz="1150" dirty="0" smtClean="0">
                <a:solidFill>
                  <a:schemeClr val="tx2">
                    <a:lumMod val="75000"/>
                  </a:schemeClr>
                </a:solidFill>
              </a:rPr>
              <a:t>foi convidado pela escola EEEF “Ângelo Zani” que fica em Mucuri, para participar do desfile civil no dia 7 de setembro, na Avenida Expedito Garcia, em Campo Grande. O banco e a cadeia produtiva da bananeira foram homenageados pela escola e os bolsistas do PIC Junior representaram nosso </a:t>
            </a:r>
            <a:r>
              <a:rPr lang="pt-BR" sz="1150" dirty="0" smtClean="0">
                <a:solidFill>
                  <a:schemeClr val="tx2">
                    <a:lumMod val="75000"/>
                  </a:schemeClr>
                </a:solidFill>
              </a:rPr>
              <a:t>território;</a:t>
            </a:r>
          </a:p>
          <a:p>
            <a:pPr algn="just"/>
            <a:r>
              <a:rPr lang="pt-BR" sz="1150" b="1" dirty="0" smtClean="0">
                <a:solidFill>
                  <a:schemeClr val="tx2">
                    <a:lumMod val="75000"/>
                  </a:schemeClr>
                </a:solidFill>
              </a:rPr>
              <a:t>A Casa Sol participará da Feira do Verde</a:t>
            </a:r>
            <a:r>
              <a:rPr lang="pt-BR" sz="1150" dirty="0" smtClean="0">
                <a:solidFill>
                  <a:schemeClr val="tx2">
                    <a:lumMod val="75000"/>
                  </a:schemeClr>
                </a:solidFill>
              </a:rPr>
              <a:t>, que acontecerá de 23 de novembro á 01 de dezembro deste ano na Praça do Papa em Vitória. O </a:t>
            </a:r>
            <a:r>
              <a:rPr lang="pt-BR" sz="1150" dirty="0" smtClean="0">
                <a:solidFill>
                  <a:schemeClr val="tx2">
                    <a:lumMod val="75000"/>
                  </a:schemeClr>
                </a:solidFill>
              </a:rPr>
              <a:t>estande </a:t>
            </a:r>
            <a:r>
              <a:rPr lang="pt-BR" sz="1150" dirty="0" smtClean="0">
                <a:solidFill>
                  <a:schemeClr val="tx2">
                    <a:lumMod val="75000"/>
                  </a:schemeClr>
                </a:solidFill>
              </a:rPr>
              <a:t>terá os produtos da fibra da bananeira feitos pelos artesãos e informações das ações que acontecem na Casa Sol. </a:t>
            </a:r>
          </a:p>
          <a:p>
            <a:pPr algn="just"/>
            <a:r>
              <a:rPr lang="pt-BR" sz="1150" dirty="0" smtClean="0">
                <a:solidFill>
                  <a:schemeClr val="tx2">
                    <a:lumMod val="75000"/>
                  </a:schemeClr>
                </a:solidFill>
              </a:rPr>
              <a:t>E</a:t>
            </a:r>
            <a:r>
              <a:rPr lang="pt-BR" sz="1150" dirty="0" smtClean="0">
                <a:solidFill>
                  <a:schemeClr val="tx2">
                    <a:lumMod val="75000"/>
                  </a:schemeClr>
                </a:solidFill>
              </a:rPr>
              <a:t>m </a:t>
            </a:r>
            <a:r>
              <a:rPr lang="pt-BR" sz="1150" dirty="0" smtClean="0">
                <a:solidFill>
                  <a:schemeClr val="tx2">
                    <a:lumMod val="75000"/>
                  </a:schemeClr>
                </a:solidFill>
              </a:rPr>
              <a:t>Novembro </a:t>
            </a:r>
            <a:r>
              <a:rPr lang="pt-BR" sz="1150" b="1" dirty="0" smtClean="0">
                <a:solidFill>
                  <a:schemeClr val="tx2">
                    <a:lumMod val="75000"/>
                  </a:schemeClr>
                </a:solidFill>
              </a:rPr>
              <a:t>o Banco Sol faz 4 anos,e </a:t>
            </a:r>
            <a:r>
              <a:rPr lang="pt-BR" sz="1150" dirty="0" smtClean="0">
                <a:solidFill>
                  <a:schemeClr val="tx2">
                    <a:lumMod val="75000"/>
                  </a:schemeClr>
                </a:solidFill>
              </a:rPr>
              <a:t>a comemoração será em uma Festa da Economia solidária, que acontecerá no dia 8 de dezembro em Vista Dourada.</a:t>
            </a:r>
          </a:p>
          <a:p>
            <a:pPr algn="just"/>
            <a:r>
              <a:rPr lang="pt-BR" sz="1150" b="1" dirty="0" smtClean="0">
                <a:solidFill>
                  <a:schemeClr val="tx2">
                    <a:lumMod val="75000"/>
                  </a:schemeClr>
                </a:solidFill>
              </a:rPr>
              <a:t>Costumes </a:t>
            </a:r>
            <a:r>
              <a:rPr lang="pt-BR" sz="1150" b="1" dirty="0" smtClean="0">
                <a:solidFill>
                  <a:schemeClr val="tx2">
                    <a:lumMod val="75000"/>
                  </a:schemeClr>
                </a:solidFill>
              </a:rPr>
              <a:t>Artes </a:t>
            </a:r>
            <a:r>
              <a:rPr lang="pt-BR" sz="1150" dirty="0" smtClean="0">
                <a:solidFill>
                  <a:schemeClr val="tx2">
                    <a:lumMod val="75000"/>
                  </a:schemeClr>
                </a:solidFill>
              </a:rPr>
              <a:t>conseguiu parceria com um médico para atender voluntariamente as famílias </a:t>
            </a:r>
            <a:r>
              <a:rPr lang="pt-BR" sz="1150" dirty="0" smtClean="0">
                <a:solidFill>
                  <a:schemeClr val="tx2">
                    <a:lumMod val="75000"/>
                  </a:schemeClr>
                </a:solidFill>
              </a:rPr>
              <a:t> </a:t>
            </a:r>
            <a:r>
              <a:rPr lang="pt-BR" sz="1150" dirty="0" smtClean="0">
                <a:solidFill>
                  <a:schemeClr val="tx2">
                    <a:lumMod val="75000"/>
                  </a:schemeClr>
                </a:solidFill>
              </a:rPr>
              <a:t>atendidas pelas pastorais</a:t>
            </a:r>
            <a:r>
              <a:rPr lang="pt-BR" sz="1150" dirty="0" smtClean="0">
                <a:solidFill>
                  <a:schemeClr val="tx2">
                    <a:lumMod val="75000"/>
                  </a:schemeClr>
                </a:solidFill>
              </a:rPr>
              <a:t> . É necessário agendar consulta pelo telefone 33969115;</a:t>
            </a:r>
            <a:endParaRPr lang="pt-BR" sz="1150" dirty="0" smtClean="0">
              <a:solidFill>
                <a:schemeClr val="tx2">
                  <a:lumMod val="75000"/>
                </a:schemeClr>
              </a:solidFill>
            </a:endParaRPr>
          </a:p>
        </p:txBody>
      </p:sp>
      <p:sp>
        <p:nvSpPr>
          <p:cNvPr id="6" name="Espaço Reservado para Conteúdo 5"/>
          <p:cNvSpPr>
            <a:spLocks noGrp="1"/>
          </p:cNvSpPr>
          <p:nvPr>
            <p:ph sz="half" idx="2"/>
          </p:nvPr>
        </p:nvSpPr>
        <p:spPr>
          <a:xfrm>
            <a:off x="4572000" y="357166"/>
            <a:ext cx="3822576" cy="4944042"/>
          </a:xfrm>
        </p:spPr>
        <p:txBody>
          <a:bodyPr>
            <a:normAutofit fontScale="25000" lnSpcReduction="20000"/>
          </a:bodyPr>
          <a:lstStyle/>
          <a:p>
            <a:pPr algn="ctr">
              <a:buNone/>
            </a:pPr>
            <a:r>
              <a:rPr lang="pt-BR" sz="4800" b="1" dirty="0" smtClean="0">
                <a:solidFill>
                  <a:schemeClr val="tx2">
                    <a:lumMod val="75000"/>
                  </a:schemeClr>
                </a:solidFill>
              </a:rPr>
              <a:t>Campanha Jogue Limpo com Nossa  Comunidade!</a:t>
            </a:r>
          </a:p>
          <a:p>
            <a:pPr algn="ctr">
              <a:buNone/>
            </a:pPr>
            <a:endParaRPr lang="pt-BR" sz="4400" u="sng" dirty="0" smtClean="0">
              <a:solidFill>
                <a:schemeClr val="tx2">
                  <a:lumMod val="75000"/>
                </a:schemeClr>
              </a:solidFill>
            </a:endParaRPr>
          </a:p>
          <a:p>
            <a:pPr marL="76200" indent="9525" algn="just">
              <a:buNone/>
            </a:pPr>
            <a:r>
              <a:rPr lang="pt-BR" sz="4400" dirty="0" smtClean="0">
                <a:solidFill>
                  <a:schemeClr val="tx2">
                    <a:lumMod val="75000"/>
                  </a:schemeClr>
                </a:solidFill>
              </a:rPr>
              <a:t>A campanha começou no mês de junho para divulgar o girassol e aumentar sua circulação nos comércios do território. Com atividade na Escola Estadual Theodomiro Ribeiro Coelho/Novo Horizonte onde ocorreu momentos de apresentação dos trabalhos que acontecem na Casa Sol, com destaque para o Banco Sol e como funciona a circulação do Girassol.  Pois, a idéia da campanha é trocar garrafas pet pela moeda social/Girassol.                     	</a:t>
            </a:r>
          </a:p>
          <a:p>
            <a:pPr marL="76200" indent="9525" algn="just">
              <a:buNone/>
            </a:pPr>
            <a:r>
              <a:rPr lang="pt-BR" sz="4400" b="1" dirty="0" smtClean="0">
                <a:solidFill>
                  <a:schemeClr val="tx2">
                    <a:lumMod val="75000"/>
                  </a:schemeClr>
                </a:solidFill>
              </a:rPr>
              <a:t>	15 GARRAFAS PET 2L= G$1,00</a:t>
            </a:r>
          </a:p>
          <a:p>
            <a:pPr marL="85725" indent="0" algn="just">
              <a:buNone/>
            </a:pPr>
            <a:r>
              <a:rPr lang="pt-BR" sz="4400" dirty="0" smtClean="0">
                <a:solidFill>
                  <a:schemeClr val="tx2">
                    <a:lumMod val="75000"/>
                  </a:schemeClr>
                </a:solidFill>
              </a:rPr>
              <a:t>A troca acontece na Casa Sol/Vista Dourada. Até o final de setembro 21 moradores participaram e fizeram sua troca. Veja os resultados:</a:t>
            </a:r>
          </a:p>
          <a:p>
            <a:pPr marL="85725" indent="0" algn="just">
              <a:buNone/>
            </a:pPr>
            <a:r>
              <a:rPr lang="pt-BR" sz="4400" b="1" dirty="0" smtClean="0">
                <a:solidFill>
                  <a:schemeClr val="tx2">
                    <a:lumMod val="75000"/>
                  </a:schemeClr>
                </a:solidFill>
              </a:rPr>
              <a:t>1640 Garrafas pet  serão recicladas e G$110,00 entraram em circulação. </a:t>
            </a:r>
          </a:p>
          <a:p>
            <a:pPr marL="85725" indent="0" algn="just">
              <a:buNone/>
            </a:pPr>
            <a:endParaRPr lang="pt-BR" sz="4400" b="1" dirty="0" smtClean="0">
              <a:solidFill>
                <a:schemeClr val="tx2">
                  <a:lumMod val="75000"/>
                </a:schemeClr>
              </a:solidFill>
            </a:endParaRPr>
          </a:p>
          <a:p>
            <a:pPr marL="85725" indent="0" algn="just">
              <a:buNone/>
            </a:pPr>
            <a:r>
              <a:rPr lang="pt-BR" sz="4400" dirty="0" smtClean="0">
                <a:solidFill>
                  <a:schemeClr val="tx2">
                    <a:lumMod val="75000"/>
                  </a:schemeClr>
                </a:solidFill>
              </a:rPr>
              <a:t>O Meio ambiente agradece e nossa economia local também. Faça sua troca!</a:t>
            </a:r>
          </a:p>
          <a:p>
            <a:pPr marL="85725" indent="0" algn="just">
              <a:buNone/>
            </a:pPr>
            <a:r>
              <a:rPr lang="pt-BR" sz="4400" dirty="0" smtClean="0">
                <a:solidFill>
                  <a:schemeClr val="tx2">
                    <a:lumMod val="75000"/>
                  </a:schemeClr>
                </a:solidFill>
              </a:rPr>
              <a:t>Existem vários comércios que aceitam o girassol, dentre eles destacam salão de beleza, restaurante, mercearia, supermercados desde de Vista Dourada,  Novo Horizonte, Vale dos Reis até Mucuri. Peça o Girassol de troco, contribua para nossa região desenvolver de forma solidária e sustentável.</a:t>
            </a:r>
          </a:p>
          <a:p>
            <a:pPr marL="180975" indent="19050">
              <a:buNone/>
            </a:pPr>
            <a:endParaRPr lang="pt-BR" sz="4800" b="1" dirty="0" smtClean="0">
              <a:solidFill>
                <a:schemeClr val="tx2">
                  <a:lumMod val="75000"/>
                </a:schemeClr>
              </a:solidFill>
            </a:endParaRPr>
          </a:p>
          <a:p>
            <a:pPr marL="180975" indent="19050">
              <a:buNone/>
            </a:pPr>
            <a:r>
              <a:rPr lang="pt-BR" sz="4800" b="1" dirty="0" smtClean="0">
                <a:solidFill>
                  <a:schemeClr val="tx2">
                    <a:lumMod val="75000"/>
                  </a:schemeClr>
                </a:solidFill>
              </a:rPr>
              <a:t>Conheça </a:t>
            </a:r>
            <a:r>
              <a:rPr lang="pt-BR" sz="4800" b="1" dirty="0" smtClean="0">
                <a:solidFill>
                  <a:schemeClr val="tx2">
                    <a:lumMod val="75000"/>
                  </a:schemeClr>
                </a:solidFill>
              </a:rPr>
              <a:t>mais </a:t>
            </a:r>
            <a:r>
              <a:rPr lang="pt-BR" sz="4800" b="1" dirty="0" smtClean="0">
                <a:solidFill>
                  <a:schemeClr val="tx2">
                    <a:lumMod val="75000"/>
                  </a:schemeClr>
                </a:solidFill>
              </a:rPr>
              <a:t>o</a:t>
            </a:r>
            <a:r>
              <a:rPr lang="pt-BR" sz="4800" b="1" dirty="0" smtClean="0">
                <a:solidFill>
                  <a:schemeClr val="tx2">
                    <a:lumMod val="75000"/>
                  </a:schemeClr>
                </a:solidFill>
              </a:rPr>
              <a:t> Girassol</a:t>
            </a:r>
            <a:endParaRPr lang="pt-BR" sz="4800" dirty="0" smtClean="0">
              <a:solidFill>
                <a:schemeClr val="tx2">
                  <a:lumMod val="75000"/>
                </a:schemeClr>
              </a:solidFill>
            </a:endParaRPr>
          </a:p>
          <a:p>
            <a:pPr marL="0" indent="0" algn="just">
              <a:buNone/>
            </a:pPr>
            <a:r>
              <a:rPr lang="pt-BR" sz="4800" dirty="0" smtClean="0">
                <a:solidFill>
                  <a:schemeClr val="tx2">
                    <a:lumMod val="75000"/>
                  </a:schemeClr>
                </a:solidFill>
              </a:rPr>
              <a:t>É </a:t>
            </a:r>
            <a:r>
              <a:rPr lang="pt-BR" sz="4800" dirty="0" smtClean="0">
                <a:solidFill>
                  <a:schemeClr val="tx2">
                    <a:lumMod val="75000"/>
                  </a:schemeClr>
                </a:solidFill>
              </a:rPr>
              <a:t>um moeda social que circula no território do sol, bairros da região 10  e parte da 13, contribui para que as riquezas locais fique na região. Fazendo com que ela  desenvolva, aqueça os comércios através do aumento da compra com girassol. Pois, o Girassol tem mesmo valo valor que real, ou seja, G$1,00 = R$1,00. </a:t>
            </a:r>
          </a:p>
          <a:p>
            <a:pPr marL="180975" indent="19050" algn="just">
              <a:buNone/>
            </a:pPr>
            <a:endParaRPr lang="pt-BR" sz="2100" dirty="0" smtClean="0"/>
          </a:p>
          <a:p>
            <a:pPr>
              <a:buNone/>
            </a:pPr>
            <a:r>
              <a:rPr lang="pt-BR" sz="3600" dirty="0" smtClean="0"/>
              <a:t/>
            </a:r>
            <a:br>
              <a:rPr lang="pt-BR" sz="3600" dirty="0" smtClean="0"/>
            </a:br>
            <a:r>
              <a:rPr lang="pt-BR" sz="3600" dirty="0" smtClean="0"/>
              <a:t/>
            </a:r>
            <a:br>
              <a:rPr lang="pt-BR" sz="3600" dirty="0" smtClean="0"/>
            </a:br>
            <a:endParaRPr lang="pt-BR" sz="3600" dirty="0"/>
          </a:p>
        </p:txBody>
      </p:sp>
      <p:sp>
        <p:nvSpPr>
          <p:cNvPr id="10" name="Retângulo 9"/>
          <p:cNvSpPr/>
          <p:nvPr/>
        </p:nvSpPr>
        <p:spPr>
          <a:xfrm>
            <a:off x="467544" y="5301208"/>
            <a:ext cx="3024336" cy="5760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1000" b="1" dirty="0" smtClean="0">
                <a:solidFill>
                  <a:schemeClr val="tx2">
                    <a:lumMod val="75000"/>
                  </a:schemeClr>
                </a:solidFill>
              </a:rPr>
              <a:t>Realização</a:t>
            </a:r>
            <a:endParaRPr lang="pt-BR" sz="1000" b="1" dirty="0">
              <a:solidFill>
                <a:schemeClr val="tx2">
                  <a:lumMod val="75000"/>
                </a:schemeClr>
              </a:solidFill>
            </a:endParaRPr>
          </a:p>
        </p:txBody>
      </p:sp>
      <p:pic>
        <p:nvPicPr>
          <p:cNvPr id="2053" name="Picture 5" descr="logo Associação - curva"/>
          <p:cNvPicPr>
            <a:picLocks noChangeAspect="1" noChangeArrowheads="1"/>
          </p:cNvPicPr>
          <p:nvPr/>
        </p:nvPicPr>
        <p:blipFill>
          <a:blip r:embed="rId2" cstate="print"/>
          <a:srcRect/>
          <a:stretch>
            <a:fillRect/>
          </a:stretch>
        </p:blipFill>
        <p:spPr bwMode="auto">
          <a:xfrm>
            <a:off x="756238" y="5661249"/>
            <a:ext cx="1151466" cy="817300"/>
          </a:xfrm>
          <a:prstGeom prst="rect">
            <a:avLst/>
          </a:prstGeom>
          <a:noFill/>
          <a:ln w="9525">
            <a:noFill/>
            <a:miter lim="800000"/>
            <a:headEnd/>
            <a:tailEnd/>
          </a:ln>
        </p:spPr>
      </p:pic>
      <p:pic>
        <p:nvPicPr>
          <p:cNvPr id="2" name="Picture 2" descr="F:\Parceiros\Costumes Artes\2012\jpg\programa_cidadania_petrobras_governo_federal.tif"/>
          <p:cNvPicPr>
            <a:picLocks noChangeAspect="1" noChangeArrowheads="1"/>
          </p:cNvPicPr>
          <p:nvPr/>
        </p:nvPicPr>
        <p:blipFill>
          <a:blip r:embed="rId3" cstate="print"/>
          <a:srcRect/>
          <a:stretch>
            <a:fillRect/>
          </a:stretch>
        </p:blipFill>
        <p:spPr bwMode="auto">
          <a:xfrm>
            <a:off x="4644008" y="5517232"/>
            <a:ext cx="3843263" cy="658272"/>
          </a:xfrm>
          <a:prstGeom prst="rect">
            <a:avLst/>
          </a:prstGeom>
          <a:noFill/>
        </p:spPr>
      </p:pic>
      <p:sp>
        <p:nvSpPr>
          <p:cNvPr id="7" name="Retângulo 6"/>
          <p:cNvSpPr/>
          <p:nvPr/>
        </p:nvSpPr>
        <p:spPr>
          <a:xfrm>
            <a:off x="539552" y="4487590"/>
            <a:ext cx="4355976" cy="901785"/>
          </a:xfrm>
          <a:prstGeom prst="rect">
            <a:avLst/>
          </a:prstGeom>
        </p:spPr>
        <p:txBody>
          <a:bodyPr wrap="square">
            <a:spAutoFit/>
          </a:bodyPr>
          <a:lstStyle/>
          <a:p>
            <a:pPr>
              <a:buNone/>
            </a:pPr>
            <a:r>
              <a:rPr lang="pt-BR" sz="1300" b="1" dirty="0" smtClean="0">
                <a:solidFill>
                  <a:schemeClr val="tx2">
                    <a:lumMod val="75000"/>
                  </a:schemeClr>
                </a:solidFill>
              </a:rPr>
              <a:t>Contatos</a:t>
            </a:r>
          </a:p>
          <a:p>
            <a:pPr marL="85725" indent="19050">
              <a:lnSpc>
                <a:spcPct val="110000"/>
              </a:lnSpc>
              <a:buNone/>
            </a:pPr>
            <a:r>
              <a:rPr lang="pt-BR" sz="1200" dirty="0" smtClean="0">
                <a:solidFill>
                  <a:schemeClr val="tx2">
                    <a:lumMod val="75000"/>
                  </a:schemeClr>
                </a:solidFill>
              </a:rPr>
              <a:t>www.costumesartes.com.br  ou   www.cirandas.net/casasol    </a:t>
            </a:r>
            <a:br>
              <a:rPr lang="pt-BR" sz="1200" dirty="0" smtClean="0">
                <a:solidFill>
                  <a:schemeClr val="tx2">
                    <a:lumMod val="75000"/>
                  </a:schemeClr>
                </a:solidFill>
              </a:rPr>
            </a:br>
            <a:r>
              <a:rPr lang="pt-BR" sz="1200" dirty="0" smtClean="0">
                <a:solidFill>
                  <a:schemeClr val="tx2">
                    <a:lumMod val="75000"/>
                  </a:schemeClr>
                </a:solidFill>
              </a:rPr>
              <a:t>email:contato@cotumesartes.com.br tel.:33969115</a:t>
            </a:r>
            <a:br>
              <a:rPr lang="pt-BR" sz="1200" dirty="0" smtClean="0">
                <a:solidFill>
                  <a:schemeClr val="tx2">
                    <a:lumMod val="75000"/>
                  </a:schemeClr>
                </a:solidFill>
              </a:rPr>
            </a:br>
            <a:r>
              <a:rPr lang="pt-BR" sz="1200" dirty="0" smtClean="0">
                <a:solidFill>
                  <a:schemeClr val="tx2">
                    <a:lumMod val="75000"/>
                  </a:schemeClr>
                </a:solidFill>
              </a:rPr>
              <a:t>Rua:  Santa Mônica, 06, Vista Dourada, Cariacica-ES.</a:t>
            </a:r>
            <a:endParaRPr lang="pt-BR" sz="1200" dirty="0">
              <a:solidFill>
                <a:schemeClr val="tx2">
                  <a:lumMod val="7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665</TotalTime>
  <Words>648</Words>
  <Application>Microsoft Office PowerPoint</Application>
  <PresentationFormat>Apresentação na tela (4:3)</PresentationFormat>
  <Paragraphs>49</Paragraphs>
  <Slides>2</Slides>
  <Notes>0</Notes>
  <HiddenSlides>0</HiddenSlides>
  <MMClips>0</MMClips>
  <ScaleCrop>false</ScaleCrop>
  <HeadingPairs>
    <vt:vector size="4" baseType="variant">
      <vt:variant>
        <vt:lpstr>Tema</vt:lpstr>
      </vt:variant>
      <vt:variant>
        <vt:i4>1</vt:i4>
      </vt:variant>
      <vt:variant>
        <vt:lpstr>Títulos de slides</vt:lpstr>
      </vt:variant>
      <vt:variant>
        <vt:i4>2</vt:i4>
      </vt:variant>
    </vt:vector>
  </HeadingPairs>
  <TitlesOfParts>
    <vt:vector size="3" baseType="lpstr">
      <vt:lpstr>Tema do Office</vt:lpstr>
      <vt:lpstr>INFORMATIVO – Casa Sol  </vt:lpstr>
      <vt:lpstr>Slide 2</vt:lpstr>
    </vt:vector>
  </TitlesOfParts>
  <Company>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Administrador</cp:lastModifiedBy>
  <cp:revision>112</cp:revision>
  <dcterms:created xsi:type="dcterms:W3CDTF">2012-05-31T13:32:14Z</dcterms:created>
  <dcterms:modified xsi:type="dcterms:W3CDTF">2012-10-17T18:43:28Z</dcterms:modified>
</cp:coreProperties>
</file>