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308" y="-22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C255BDEA-08E8-4359-9356-DD377F93EC24}" type="datetimeFigureOut">
              <a:rPr lang="pt-BR" smtClean="0"/>
              <a:pPr/>
              <a:t>14/06/2012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255BDEA-08E8-4359-9356-DD377F93EC24}" type="datetimeFigureOut">
              <a:rPr lang="pt-BR" smtClean="0"/>
              <a:pPr/>
              <a:t>14/06/2012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C255BDEA-08E8-4359-9356-DD377F93EC24}" type="datetimeFigureOut">
              <a:rPr lang="pt-BR" smtClean="0"/>
              <a:pPr/>
              <a:t>14/06/2012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C255BDEA-08E8-4359-9356-DD377F93EC24}" type="datetimeFigureOut">
              <a:rPr lang="pt-BR" smtClean="0"/>
              <a:pPr/>
              <a:t>14/06/2012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C255BDEA-08E8-4359-9356-DD377F93EC24}" type="datetimeFigureOut">
              <a:rPr lang="pt-BR" smtClean="0"/>
              <a:pPr/>
              <a:t>14/06/2012</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C255BDEA-08E8-4359-9356-DD377F93EC24}" type="datetimeFigureOut">
              <a:rPr lang="pt-BR" smtClean="0"/>
              <a:pPr/>
              <a:t>14/06/2012</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C255BDEA-08E8-4359-9356-DD377F93EC24}" type="datetimeFigureOut">
              <a:rPr lang="pt-BR" smtClean="0"/>
              <a:pPr/>
              <a:t>14/06/2012</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C255BDEA-08E8-4359-9356-DD377F93EC24}" type="datetimeFigureOut">
              <a:rPr lang="pt-BR" smtClean="0"/>
              <a:pPr/>
              <a:t>14/06/2012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C255BDEA-08E8-4359-9356-DD377F93EC24}" type="datetimeFigureOut">
              <a:rPr lang="pt-BR" smtClean="0"/>
              <a:pPr/>
              <a:t>14/06/2012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255BDEA-08E8-4359-9356-DD377F93EC24}" type="datetimeFigureOut">
              <a:rPr lang="pt-BR" smtClean="0"/>
              <a:pPr/>
              <a:t>14/06/2012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255BDEA-08E8-4359-9356-DD377F93EC24}" type="datetimeFigureOut">
              <a:rPr lang="pt-BR" smtClean="0"/>
              <a:pPr/>
              <a:t>14/06/2012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55BDEA-08E8-4359-9356-DD377F93EC24}" type="datetimeFigureOut">
              <a:rPr lang="pt-BR" smtClean="0"/>
              <a:pPr/>
              <a:t>14/06/2012</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8EB8F8-F0C3-493A-AEDF-DBA4FBCA2EBA}"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mailto:contato@cotumesartes.com.br" TargetMode="External"/><Relationship Id="rId1" Type="http://schemas.openxmlformats.org/officeDocument/2006/relationships/slideLayout" Target="../slideLayouts/slideLayout4.xml"/><Relationship Id="rId5" Type="http://schemas.openxmlformats.org/officeDocument/2006/relationships/image" Target="../media/image6.tiff"/><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8229600" cy="922114"/>
          </a:xfrm>
        </p:spPr>
        <p:txBody>
          <a:bodyPr/>
          <a:lstStyle/>
          <a:p>
            <a:r>
              <a:rPr lang="pt-BR" dirty="0" smtClean="0"/>
              <a:t>INFORMATIVO</a:t>
            </a:r>
            <a:endParaRPr lang="pt-BR" dirty="0"/>
          </a:p>
        </p:txBody>
      </p:sp>
      <p:sp>
        <p:nvSpPr>
          <p:cNvPr id="5" name="Espaço Reservado para Conteúdo 4"/>
          <p:cNvSpPr>
            <a:spLocks noGrp="1"/>
          </p:cNvSpPr>
          <p:nvPr>
            <p:ph sz="half" idx="1"/>
          </p:nvPr>
        </p:nvSpPr>
        <p:spPr>
          <a:xfrm>
            <a:off x="179512" y="1412776"/>
            <a:ext cx="4392488" cy="5141168"/>
          </a:xfrm>
        </p:spPr>
        <p:txBody>
          <a:bodyPr>
            <a:normAutofit fontScale="25000" lnSpcReduction="20000"/>
          </a:bodyPr>
          <a:lstStyle/>
          <a:p>
            <a:pPr marL="0" indent="19050" algn="just">
              <a:buNone/>
            </a:pPr>
            <a:r>
              <a:rPr lang="pt-BR" sz="4400" b="1" dirty="0" smtClean="0"/>
              <a:t>ASSOCIAÇÃO COSTUMES ARTES - </a:t>
            </a:r>
            <a:r>
              <a:rPr lang="pt-BR" sz="4400" dirty="0" smtClean="0"/>
              <a:t>É </a:t>
            </a:r>
            <a:r>
              <a:rPr lang="pt-BR" sz="4400" dirty="0"/>
              <a:t>uma instituição de economia solidaria que faz </a:t>
            </a:r>
            <a:r>
              <a:rPr lang="pt-BR" sz="4400" dirty="0" smtClean="0"/>
              <a:t>inclusão social</a:t>
            </a:r>
            <a:r>
              <a:rPr lang="pt-BR" sz="4400" dirty="0"/>
              <a:t>, </a:t>
            </a:r>
            <a:r>
              <a:rPr lang="pt-BR" sz="4400" dirty="0" smtClean="0"/>
              <a:t>possibilitando o aumento da renda</a:t>
            </a:r>
            <a:r>
              <a:rPr lang="pt-BR" sz="4400" dirty="0"/>
              <a:t>, resgatando </a:t>
            </a:r>
            <a:r>
              <a:rPr lang="pt-BR" sz="4400" dirty="0" smtClean="0"/>
              <a:t>a autoestima </a:t>
            </a:r>
            <a:r>
              <a:rPr lang="pt-BR" sz="4400" dirty="0"/>
              <a:t>das pessoas e melhorando assim </a:t>
            </a:r>
            <a:r>
              <a:rPr lang="pt-BR" sz="4400" dirty="0" smtClean="0"/>
              <a:t>a qualidade </a:t>
            </a:r>
            <a:r>
              <a:rPr lang="pt-BR" sz="4400" dirty="0"/>
              <a:t>de vida e promovendo </a:t>
            </a:r>
            <a:r>
              <a:rPr lang="pt-BR" sz="4400" dirty="0" smtClean="0"/>
              <a:t>o desenvolvimento </a:t>
            </a:r>
            <a:r>
              <a:rPr lang="pt-BR" sz="4400" dirty="0"/>
              <a:t>sustentável e solidário </a:t>
            </a:r>
            <a:r>
              <a:rPr lang="pt-BR" sz="4400" dirty="0" smtClean="0"/>
              <a:t>no território.</a:t>
            </a:r>
          </a:p>
          <a:p>
            <a:pPr algn="ctr">
              <a:buNone/>
            </a:pPr>
            <a:r>
              <a:rPr lang="pt-BR" sz="4800" b="1" dirty="0" smtClean="0"/>
              <a:t>CASA SOL</a:t>
            </a:r>
            <a:endParaRPr lang="pt-BR" sz="4800" dirty="0" smtClean="0"/>
          </a:p>
          <a:p>
            <a:pPr marL="809625" indent="0" algn="just">
              <a:buNone/>
            </a:pPr>
            <a:r>
              <a:rPr lang="pt-BR" sz="4400" dirty="0" smtClean="0"/>
              <a:t>    É </a:t>
            </a:r>
            <a:r>
              <a:rPr lang="pt-BR" sz="4400" dirty="0" smtClean="0"/>
              <a:t>a sede da Associação Costumes Artes, onde acontece </a:t>
            </a:r>
            <a:r>
              <a:rPr lang="pt-BR" sz="4400" dirty="0" smtClean="0"/>
              <a:t>        	maioria </a:t>
            </a:r>
            <a:r>
              <a:rPr lang="pt-BR" sz="4400" dirty="0" smtClean="0"/>
              <a:t>das ações desenvolvidas </a:t>
            </a:r>
            <a:r>
              <a:rPr lang="pt-BR" sz="4400" dirty="0" smtClean="0"/>
              <a:t>pela</a:t>
            </a:r>
          </a:p>
          <a:p>
            <a:pPr marL="0" indent="0" algn="just">
              <a:buNone/>
            </a:pPr>
            <a:r>
              <a:rPr lang="pt-BR" sz="4400" dirty="0" smtClean="0"/>
              <a:t>Associação.   	Construído através de recursos vindos da Fundação Banco do Brasil/Gerência de Pessoas do Banco Brasil/Comitê de Voluntariados do Banco do Brasil no Espírito Santo com tijolos ecológicos produzidos por trabalhadores da economia solidária que integram o Bem Construir. No terreno cedido através de comodato com a Mitra Arquidiocesana de Vitória.</a:t>
            </a:r>
          </a:p>
          <a:p>
            <a:pPr algn="just">
              <a:buNone/>
            </a:pPr>
            <a:endParaRPr lang="pt-BR" sz="4000" b="1" dirty="0" smtClean="0"/>
          </a:p>
          <a:p>
            <a:pPr marL="0" indent="0" algn="just">
              <a:buNone/>
            </a:pPr>
            <a:r>
              <a:rPr lang="pt-BR" sz="4400" b="1" dirty="0" smtClean="0"/>
              <a:t>CLINICA SOCIAL  - </a:t>
            </a:r>
            <a:r>
              <a:rPr lang="pt-BR" sz="4400" dirty="0" smtClean="0"/>
              <a:t>Através da parceria com o Sindicato dos Psicanalistas do Estado do Espírito Santo é oferecido atendimento aos moradores do Território do Sol duas vezes no mês na Casa Sol ou no consultório que funciona na Região Metropolitana de Vitória.  Venha se cuidar! Dia 23 de junho, 14 e 28 de julho de 8h as 11h na Casa Sol.</a:t>
            </a:r>
          </a:p>
          <a:p>
            <a:pPr marL="0" indent="0" algn="just">
              <a:buNone/>
            </a:pPr>
            <a:endParaRPr lang="pt-BR" sz="4400" dirty="0" smtClean="0"/>
          </a:p>
          <a:p>
            <a:pPr marL="0" indent="19050" algn="just">
              <a:buNone/>
            </a:pPr>
            <a:r>
              <a:rPr lang="pt-BR" sz="4400" b="1" dirty="0" smtClean="0"/>
              <a:t>BANCO SOL - </a:t>
            </a:r>
            <a:r>
              <a:rPr lang="pt-BR" sz="4400" dirty="0" smtClean="0"/>
              <a:t>Criado em novembro de 2008 com objetivo de ser instrumento de desenvolvimento local,  pelos moradores do território através da parceria com a Gerência de Economia Solidária /Prefeitura de Cariacica que contribuiu com os primeiros passos . O Banco Sol oferecer: linhas de crédito produtivo, habitacional e de consumo com moeda social (Girassol). Faça uma visita nos horários segunda e quarta de 9h as 12h ou  terça e quinta de 14 as 17h.</a:t>
            </a:r>
          </a:p>
          <a:p>
            <a:pPr marL="0" indent="19050" algn="just">
              <a:buNone/>
            </a:pPr>
            <a:endParaRPr lang="pt-BR" sz="4400" dirty="0" smtClean="0"/>
          </a:p>
          <a:p>
            <a:pPr marL="0" indent="0" algn="just">
              <a:buNone/>
            </a:pPr>
            <a:r>
              <a:rPr lang="pt-BR" sz="4400" b="1" dirty="0" smtClean="0"/>
              <a:t>FÓRUM DE DESENVOLVIMENTO COMUNITÁRIO - </a:t>
            </a:r>
            <a:r>
              <a:rPr lang="pt-BR" sz="4400" dirty="0" smtClean="0"/>
              <a:t>Espaço coletivo de discussão e deliberação dos moradores do Território do Sol, onde se conversa diferentes assuntos  importantes para o desenvolvimento local e sustentável do Território do Sol envolvendo instituições públicas ou privadas que atuam no Território. Participe da próxima reunião do Fórum  </a:t>
            </a:r>
            <a:r>
              <a:rPr lang="pt-BR" sz="4400" b="1" dirty="0" smtClean="0"/>
              <a:t>dia</a:t>
            </a:r>
            <a:r>
              <a:rPr lang="pt-BR" sz="4400" dirty="0" smtClean="0"/>
              <a:t> </a:t>
            </a:r>
            <a:r>
              <a:rPr lang="pt-BR" sz="4400" b="1" dirty="0" smtClean="0"/>
              <a:t>10 de julho. Onde será discutido  as questões da saúde publica, na Paróquia Bom Jesus,Novo Horizonte. </a:t>
            </a:r>
            <a:r>
              <a:rPr lang="pt-BR" sz="4400" dirty="0" smtClean="0"/>
              <a:t>Esperamos você!</a:t>
            </a:r>
          </a:p>
          <a:p>
            <a:pPr>
              <a:buNone/>
            </a:pPr>
            <a:endParaRPr lang="pt-BR" sz="4400" b="1" dirty="0"/>
          </a:p>
        </p:txBody>
      </p:sp>
      <p:sp>
        <p:nvSpPr>
          <p:cNvPr id="6" name="Espaço Reservado para Conteúdo 5"/>
          <p:cNvSpPr>
            <a:spLocks noGrp="1"/>
          </p:cNvSpPr>
          <p:nvPr>
            <p:ph sz="half" idx="2"/>
          </p:nvPr>
        </p:nvSpPr>
        <p:spPr>
          <a:xfrm>
            <a:off x="4644008" y="1412776"/>
            <a:ext cx="4320480" cy="5256584"/>
          </a:xfrm>
        </p:spPr>
        <p:txBody>
          <a:bodyPr>
            <a:normAutofit fontScale="25000" lnSpcReduction="20000"/>
          </a:bodyPr>
          <a:lstStyle/>
          <a:p>
            <a:pPr>
              <a:buNone/>
            </a:pPr>
            <a:r>
              <a:rPr lang="pt-BR" dirty="0" smtClean="0"/>
              <a:t>.</a:t>
            </a:r>
            <a:r>
              <a:rPr lang="pt-BR" sz="4400" b="1" dirty="0" smtClean="0"/>
              <a:t>			PROJETOS</a:t>
            </a:r>
          </a:p>
          <a:p>
            <a:pPr marL="1076325" indent="-990600" algn="just">
              <a:buNone/>
            </a:pPr>
            <a:r>
              <a:rPr lang="pt-BR" sz="4400" b="1" dirty="0" smtClean="0"/>
              <a:t>Cadeia Produtiva da Bananeira  - </a:t>
            </a:r>
            <a:r>
              <a:rPr lang="pt-BR" sz="4400" dirty="0" smtClean="0"/>
              <a:t>Por meio do patrocínio da          Petrobras/Ciranda Capixaba  e de outros parceiros está replicando o processo de produção do reaproveitamento da fibra da bananeira, articulando artesãs e produtores do território do sol. Cria se várias produtos como papel da fibra, torta do coração da banana, reveste peças e aumenta a renda.  Venha apreender! </a:t>
            </a:r>
          </a:p>
          <a:p>
            <a:pPr marL="895350" indent="0" algn="just">
              <a:buNone/>
            </a:pPr>
            <a:endParaRPr lang="pt-BR" sz="4400" dirty="0" smtClean="0"/>
          </a:p>
          <a:p>
            <a:pPr marL="895350" indent="0" algn="just">
              <a:buNone/>
            </a:pPr>
            <a:endParaRPr lang="pt-BR" sz="4400" dirty="0" smtClean="0"/>
          </a:p>
          <a:p>
            <a:pPr algn="ctr">
              <a:buNone/>
            </a:pPr>
            <a:r>
              <a:rPr lang="pt-BR" sz="4400" b="1" dirty="0" smtClean="0"/>
              <a:t>Mulheres do Sol </a:t>
            </a:r>
            <a:r>
              <a:rPr lang="pt-BR" sz="4000" b="1" dirty="0" smtClean="0"/>
              <a:t>– Mais um instrumento de acesso as Finanças Solidárias.</a:t>
            </a:r>
          </a:p>
          <a:p>
            <a:pPr marL="990600" indent="-95250" algn="just" defTabSz="990600">
              <a:buNone/>
            </a:pPr>
            <a:r>
              <a:rPr lang="pt-BR" sz="4400" b="1" dirty="0" smtClean="0"/>
              <a:t>     </a:t>
            </a:r>
            <a:r>
              <a:rPr lang="pt-BR" sz="4400" dirty="0" smtClean="0"/>
              <a:t>Através da parceria com Fundo Nacional de                                      Solidariedade/ Cáritas Brasileira/CNBB , Mulheres acima de 18 anos  moradoras do território do sol, estão criando regras para acessar os recursos do fundo rotativo solidário. Esse acesso ao recurso  será para quem quer gerar renda. Participe de deste grupo, seja mais uma  de Mulher do Sol !</a:t>
            </a:r>
          </a:p>
          <a:p>
            <a:pPr>
              <a:buNone/>
            </a:pPr>
            <a:r>
              <a:rPr lang="pt-BR" sz="4400" b="1" dirty="0" smtClean="0"/>
              <a:t> </a:t>
            </a:r>
          </a:p>
          <a:p>
            <a:pPr>
              <a:buNone/>
            </a:pPr>
            <a:r>
              <a:rPr lang="pt-BR" sz="4400" b="1" dirty="0" smtClean="0"/>
              <a:t>Campanha Jogue Limpo com Nossa  </a:t>
            </a:r>
            <a:r>
              <a:rPr lang="pt-BR" sz="4400" b="1" dirty="0" smtClean="0"/>
              <a:t>Comunidade!</a:t>
            </a:r>
            <a:endParaRPr lang="pt-BR" sz="4400" dirty="0" smtClean="0"/>
          </a:p>
          <a:p>
            <a:pPr>
              <a:buNone/>
            </a:pPr>
            <a:r>
              <a:rPr lang="pt-BR" sz="4400" dirty="0" smtClean="0"/>
              <a:t>A campanha </a:t>
            </a:r>
            <a:r>
              <a:rPr lang="pt-BR" sz="4400" dirty="0" smtClean="0"/>
              <a:t>busca  divulgar o girassol e aumentar sua circulação </a:t>
            </a:r>
            <a:r>
              <a:rPr lang="pt-BR" sz="4400" dirty="0" smtClean="0"/>
              <a:t>nos</a:t>
            </a:r>
          </a:p>
          <a:p>
            <a:pPr>
              <a:buNone/>
            </a:pPr>
            <a:r>
              <a:rPr lang="pt-BR" sz="4400" dirty="0" smtClean="0"/>
              <a:t>comércios </a:t>
            </a:r>
            <a:r>
              <a:rPr lang="pt-BR" sz="4400" dirty="0" smtClean="0"/>
              <a:t>do território. Trocará 15 garrafas de 2l pet por </a:t>
            </a:r>
            <a:r>
              <a:rPr lang="pt-BR" sz="4400" dirty="0" smtClean="0"/>
              <a:t>G$1,00</a:t>
            </a:r>
          </a:p>
          <a:p>
            <a:pPr>
              <a:buNone/>
            </a:pPr>
            <a:r>
              <a:rPr lang="pt-BR" sz="4400" dirty="0" smtClean="0"/>
              <a:t>girassol</a:t>
            </a:r>
            <a:r>
              <a:rPr lang="pt-BR" sz="4400" dirty="0" smtClean="0"/>
              <a:t>.  O lançamento da campanha será dia 21 de junho, nas </a:t>
            </a:r>
            <a:r>
              <a:rPr lang="pt-BR" sz="4400" dirty="0" smtClean="0"/>
              <a:t>Escola</a:t>
            </a:r>
          </a:p>
          <a:p>
            <a:pPr>
              <a:buNone/>
            </a:pPr>
            <a:r>
              <a:rPr lang="pt-BR" sz="4400" dirty="0" smtClean="0"/>
              <a:t>Estadual </a:t>
            </a:r>
            <a:r>
              <a:rPr lang="pt-BR" sz="4400" dirty="0" smtClean="0"/>
              <a:t>Theodomiro Ribeiro Coelho/Novo Horizonte e na </a:t>
            </a:r>
            <a:r>
              <a:rPr lang="pt-BR" sz="4400" dirty="0" smtClean="0"/>
              <a:t>Escola</a:t>
            </a:r>
          </a:p>
          <a:p>
            <a:pPr>
              <a:buNone/>
            </a:pPr>
            <a:r>
              <a:rPr lang="pt-BR" sz="4400" dirty="0" smtClean="0"/>
              <a:t>Municipal  </a:t>
            </a:r>
            <a:r>
              <a:rPr lang="pt-BR" sz="4400" dirty="0" smtClean="0"/>
              <a:t>Deocleciano/Vista Dourada.  </a:t>
            </a:r>
          </a:p>
          <a:p>
            <a:pPr marL="85725" indent="0">
              <a:buNone/>
            </a:pPr>
            <a:r>
              <a:rPr lang="pt-BR" sz="4400" dirty="0" smtClean="0"/>
              <a:t>	</a:t>
            </a:r>
          </a:p>
          <a:p>
            <a:pPr marL="85725" indent="0">
              <a:buNone/>
            </a:pPr>
            <a:r>
              <a:rPr lang="pt-BR" sz="4400" dirty="0" smtClean="0"/>
              <a:t>	</a:t>
            </a:r>
            <a:r>
              <a:rPr lang="pt-BR" sz="4400" b="1" dirty="0" smtClean="0"/>
              <a:t>15 GARRAFAS PET 2L= G$1,00</a:t>
            </a:r>
          </a:p>
          <a:p>
            <a:pPr marL="85725" indent="0">
              <a:buNone/>
            </a:pPr>
            <a:endParaRPr lang="pt-BR" sz="4400" dirty="0" smtClean="0"/>
          </a:p>
          <a:p>
            <a:pPr marL="85725" indent="0" algn="just">
              <a:buNone/>
            </a:pPr>
            <a:r>
              <a:rPr lang="pt-BR" sz="4400" dirty="0" smtClean="0"/>
              <a:t>Atualmente existem 34 comércios que aceitam o girassol, entre eles destacam salão de beleza, restaurante, mercearia, supermercados desde de Vista Dourada,  Novo Horizonte, Vale dos Reis até Mucuri. Peça o Girassol de troco, contribua para nossa região desenvolver de forma solidária e sustentável.</a:t>
            </a:r>
          </a:p>
        </p:txBody>
      </p:sp>
      <p:pic>
        <p:nvPicPr>
          <p:cNvPr id="7" name="Imagem 6"/>
          <p:cNvPicPr/>
          <p:nvPr/>
        </p:nvPicPr>
        <p:blipFill>
          <a:blip r:embed="rId2" cstate="print"/>
          <a:srcRect/>
          <a:stretch>
            <a:fillRect/>
          </a:stretch>
        </p:blipFill>
        <p:spPr bwMode="auto">
          <a:xfrm>
            <a:off x="4788024" y="3284984"/>
            <a:ext cx="864096" cy="504056"/>
          </a:xfrm>
          <a:prstGeom prst="rect">
            <a:avLst/>
          </a:prstGeom>
          <a:noFill/>
          <a:ln w="9525">
            <a:noFill/>
            <a:miter lim="800000"/>
            <a:headEnd/>
            <a:tailEnd/>
          </a:ln>
        </p:spPr>
      </p:pic>
      <p:pic>
        <p:nvPicPr>
          <p:cNvPr id="8" name="Imagem 7"/>
          <p:cNvPicPr/>
          <p:nvPr/>
        </p:nvPicPr>
        <p:blipFill>
          <a:blip r:embed="rId3" cstate="print"/>
          <a:srcRect/>
          <a:stretch>
            <a:fillRect/>
          </a:stretch>
        </p:blipFill>
        <p:spPr bwMode="auto">
          <a:xfrm>
            <a:off x="323528" y="2132856"/>
            <a:ext cx="792088" cy="504056"/>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4932040" y="1772816"/>
            <a:ext cx="792088" cy="9478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251520" y="404664"/>
            <a:ext cx="4038600" cy="4824536"/>
          </a:xfrm>
        </p:spPr>
        <p:txBody>
          <a:bodyPr>
            <a:normAutofit fontScale="92500" lnSpcReduction="20000"/>
          </a:bodyPr>
          <a:lstStyle/>
          <a:p>
            <a:pPr>
              <a:buNone/>
            </a:pPr>
            <a:r>
              <a:rPr lang="pt-BR" sz="1600" b="1" dirty="0" smtClean="0"/>
              <a:t>Últimos acontecimentos!</a:t>
            </a:r>
          </a:p>
          <a:p>
            <a:pPr>
              <a:buNone/>
            </a:pPr>
            <a:endParaRPr lang="pt-BR" sz="1600" dirty="0"/>
          </a:p>
          <a:p>
            <a:pPr algn="just"/>
            <a:r>
              <a:rPr lang="pt-BR" sz="1200" dirty="0" smtClean="0"/>
              <a:t>Representantes </a:t>
            </a:r>
            <a:r>
              <a:rPr lang="pt-BR" sz="1200" dirty="0"/>
              <a:t>de </a:t>
            </a:r>
            <a:r>
              <a:rPr lang="pt-BR" sz="1200" dirty="0" smtClean="0"/>
              <a:t>Bancos Comunitários de Desenvolvimento </a:t>
            </a:r>
            <a:r>
              <a:rPr lang="pt-BR" sz="1200" dirty="0"/>
              <a:t>da região Centro-oeste </a:t>
            </a:r>
            <a:r>
              <a:rPr lang="pt-BR" sz="1200" dirty="0" smtClean="0"/>
              <a:t>visitaram </a:t>
            </a:r>
            <a:r>
              <a:rPr lang="pt-BR" sz="1200" dirty="0"/>
              <a:t>a Casa </a:t>
            </a:r>
            <a:r>
              <a:rPr lang="pt-BR" sz="1200" dirty="0" smtClean="0"/>
              <a:t>Sol, </a:t>
            </a:r>
            <a:r>
              <a:rPr lang="pt-BR" sz="1200" dirty="0"/>
              <a:t>para formação de funcionamento de bancos </a:t>
            </a:r>
            <a:r>
              <a:rPr lang="pt-BR" sz="1200" dirty="0" smtClean="0"/>
              <a:t>comunitários;</a:t>
            </a:r>
          </a:p>
          <a:p>
            <a:pPr algn="just"/>
            <a:r>
              <a:rPr lang="pt-BR" sz="1200" dirty="0" smtClean="0"/>
              <a:t>Grupo de moradores do Estados Unidos vieram conhecer a Casa Sol e seus serviços e projetos;</a:t>
            </a:r>
          </a:p>
          <a:p>
            <a:pPr algn="just"/>
            <a:r>
              <a:rPr lang="pt-BR" sz="1200" dirty="0" smtClean="0"/>
              <a:t>Plano de Negócios da Cadeia Produtiva da Bananeira está na fase final e aponta que é possível ter uma renda R$1.000,00 (mil reais) trabalhando na produção do papel da fibra;</a:t>
            </a:r>
          </a:p>
          <a:p>
            <a:pPr algn="just"/>
            <a:r>
              <a:rPr lang="pt-BR" sz="1200" dirty="0" smtClean="0"/>
              <a:t>Artesãs e produtores da Cadeia Produtiva da bananeira estão em conversa para organizar espaço de comercialização de produtos e serviços, que irá funcionar no território.;</a:t>
            </a:r>
          </a:p>
          <a:p>
            <a:pPr algn="just"/>
            <a:r>
              <a:rPr lang="pt-BR" sz="1200" dirty="0" smtClean="0"/>
              <a:t>Bolsistas do Projeto PIC Junior começaram suas atividades de orientação aos clientes do banco sol. </a:t>
            </a:r>
          </a:p>
          <a:p>
            <a:pPr algn="just"/>
            <a:endParaRPr lang="pt-BR" sz="1200" dirty="0" smtClean="0"/>
          </a:p>
          <a:p>
            <a:pPr algn="just">
              <a:buNone/>
            </a:pPr>
            <a:r>
              <a:rPr lang="pt-BR" sz="1200" b="1" dirty="0" smtClean="0"/>
              <a:t>Dê sua sugestão:</a:t>
            </a:r>
          </a:p>
          <a:p>
            <a:pPr algn="just">
              <a:buNone/>
            </a:pPr>
            <a:r>
              <a:rPr lang="pt-BR" sz="1200" dirty="0" smtClean="0"/>
              <a:t>Dê sua sugestão de nome para este informativo através do </a:t>
            </a:r>
            <a:r>
              <a:rPr lang="pt-BR" sz="1200" dirty="0" smtClean="0"/>
              <a:t>e-mail</a:t>
            </a:r>
          </a:p>
          <a:p>
            <a:pPr algn="just">
              <a:buNone/>
            </a:pPr>
            <a:r>
              <a:rPr lang="pt-BR" sz="1200" dirty="0" smtClean="0">
                <a:hlinkClick r:id="rId2"/>
              </a:rPr>
              <a:t>contato@cotumesartes.com.br</a:t>
            </a:r>
            <a:r>
              <a:rPr lang="pt-BR" sz="1200" dirty="0" smtClean="0"/>
              <a:t> </a:t>
            </a:r>
            <a:r>
              <a:rPr lang="pt-BR" sz="1200" dirty="0" smtClean="0"/>
              <a:t>ou deposite na caixinha que </a:t>
            </a:r>
            <a:r>
              <a:rPr lang="pt-BR" sz="1200" dirty="0" smtClean="0"/>
              <a:t>ficará</a:t>
            </a:r>
          </a:p>
          <a:p>
            <a:pPr algn="just">
              <a:buNone/>
            </a:pPr>
            <a:r>
              <a:rPr lang="pt-BR" sz="1200" dirty="0" smtClean="0"/>
              <a:t>na </a:t>
            </a:r>
            <a:r>
              <a:rPr lang="pt-BR" sz="1200" dirty="0" smtClean="0"/>
              <a:t>casa Sol. Agradecemos sua participação.</a:t>
            </a:r>
            <a:endParaRPr lang="pt-BR" sz="1200" dirty="0"/>
          </a:p>
          <a:p>
            <a:pPr>
              <a:buNone/>
            </a:pPr>
            <a:r>
              <a:rPr lang="pt-BR" sz="1600" dirty="0" smtClean="0"/>
              <a:t> </a:t>
            </a:r>
            <a:endParaRPr lang="pt-BR" sz="1600" dirty="0" smtClean="0"/>
          </a:p>
          <a:p>
            <a:pPr>
              <a:buNone/>
            </a:pPr>
            <a:r>
              <a:rPr lang="pt-BR" sz="1200" b="1" dirty="0" smtClean="0"/>
              <a:t>Contatos</a:t>
            </a:r>
            <a:endParaRPr lang="pt-BR" sz="1200" b="1" dirty="0" smtClean="0"/>
          </a:p>
          <a:p>
            <a:pPr marL="85725" indent="19050">
              <a:lnSpc>
                <a:spcPct val="110000"/>
              </a:lnSpc>
              <a:buNone/>
            </a:pPr>
            <a:r>
              <a:rPr lang="pt-BR" sz="1200" dirty="0" smtClean="0"/>
              <a:t>www.costumesartes.com.br  </a:t>
            </a:r>
            <a:r>
              <a:rPr lang="pt-BR" sz="1200" dirty="0" smtClean="0"/>
              <a:t>ou   www.cirandas.net/casasol    </a:t>
            </a:r>
            <a:br>
              <a:rPr lang="pt-BR" sz="1200" dirty="0" smtClean="0"/>
            </a:br>
            <a:r>
              <a:rPr lang="pt-BR" sz="1200" dirty="0" smtClean="0"/>
              <a:t>email:contato@cotumesartes.com.br</a:t>
            </a:r>
            <a:br>
              <a:rPr lang="pt-BR" sz="1200" dirty="0" smtClean="0"/>
            </a:br>
            <a:r>
              <a:rPr lang="pt-BR" sz="1200" dirty="0" smtClean="0"/>
              <a:t>Rua</a:t>
            </a:r>
            <a:r>
              <a:rPr lang="pt-BR" sz="1200" dirty="0" smtClean="0"/>
              <a:t>:  Santa </a:t>
            </a:r>
            <a:r>
              <a:rPr lang="pt-BR" sz="1200" dirty="0" smtClean="0"/>
              <a:t>Mônica</a:t>
            </a:r>
            <a:r>
              <a:rPr lang="pt-BR" sz="1200" dirty="0" smtClean="0"/>
              <a:t>, 06, Vista </a:t>
            </a:r>
            <a:r>
              <a:rPr lang="pt-BR" sz="1200" dirty="0" smtClean="0"/>
              <a:t>Dourada</a:t>
            </a:r>
            <a:r>
              <a:rPr lang="pt-BR" sz="1200" dirty="0" smtClean="0"/>
              <a:t>, Cariacica-ES</a:t>
            </a:r>
            <a:r>
              <a:rPr lang="pt-BR" sz="1200" dirty="0" smtClean="0"/>
              <a:t>.</a:t>
            </a:r>
            <a:br>
              <a:rPr lang="pt-BR" sz="1200" dirty="0" smtClean="0"/>
            </a:br>
            <a:r>
              <a:rPr lang="pt-BR" sz="1200" dirty="0" smtClean="0"/>
              <a:t/>
            </a:r>
            <a:br>
              <a:rPr lang="pt-BR" sz="1200" dirty="0" smtClean="0"/>
            </a:br>
            <a:r>
              <a:rPr lang="pt-BR" sz="1200" b="1" dirty="0" smtClean="0"/>
              <a:t>Colaboradora</a:t>
            </a:r>
            <a:r>
              <a:rPr lang="pt-BR" sz="1200" dirty="0" smtClean="0"/>
              <a:t>: Érica Campos </a:t>
            </a:r>
            <a:r>
              <a:rPr lang="pt-BR" sz="2400" dirty="0" smtClean="0"/>
              <a:t/>
            </a:r>
            <a:br>
              <a:rPr lang="pt-BR" sz="2400" dirty="0" smtClean="0"/>
            </a:br>
            <a:endParaRPr lang="pt-BR" sz="1600" dirty="0"/>
          </a:p>
        </p:txBody>
      </p:sp>
      <p:sp>
        <p:nvSpPr>
          <p:cNvPr id="6" name="Espaço Reservado para Conteúdo 5"/>
          <p:cNvSpPr>
            <a:spLocks noGrp="1"/>
          </p:cNvSpPr>
          <p:nvPr>
            <p:ph sz="half" idx="2"/>
          </p:nvPr>
        </p:nvSpPr>
        <p:spPr>
          <a:xfrm>
            <a:off x="4427984" y="332656"/>
            <a:ext cx="3966592" cy="4381947"/>
          </a:xfrm>
        </p:spPr>
        <p:txBody>
          <a:bodyPr>
            <a:normAutofit fontScale="92500" lnSpcReduction="20000"/>
          </a:bodyPr>
          <a:lstStyle/>
          <a:p>
            <a:pPr>
              <a:buNone/>
            </a:pPr>
            <a:r>
              <a:rPr lang="pt-BR" sz="1600" b="1" dirty="0"/>
              <a:t>Comerciante do </a:t>
            </a:r>
            <a:r>
              <a:rPr lang="pt-BR" sz="1600" b="1" dirty="0" smtClean="0"/>
              <a:t>Mês </a:t>
            </a:r>
          </a:p>
          <a:p>
            <a:pPr>
              <a:buNone/>
            </a:pPr>
            <a:endParaRPr lang="pt-BR" sz="1600" dirty="0"/>
          </a:p>
          <a:p>
            <a:pPr marL="0" indent="0" algn="just">
              <a:buNone/>
            </a:pPr>
            <a:r>
              <a:rPr lang="pt-BR" sz="1300" dirty="0"/>
              <a:t>O Comerciante do mês de </a:t>
            </a:r>
            <a:r>
              <a:rPr lang="pt-BR" sz="1300" dirty="0" smtClean="0"/>
              <a:t>maio que mais ofereceu o Girassol de troco foi o Auto Serviço </a:t>
            </a:r>
            <a:r>
              <a:rPr lang="pt-BR" sz="1300" dirty="0" err="1" smtClean="0"/>
              <a:t>Thiali</a:t>
            </a:r>
            <a:r>
              <a:rPr lang="pt-BR" sz="1300" dirty="0" smtClean="0"/>
              <a:t>, segundo pesquisa feita pelas bolsistas do </a:t>
            </a:r>
            <a:r>
              <a:rPr lang="pt-BR" sz="1300" dirty="0" err="1" smtClean="0"/>
              <a:t>Pic</a:t>
            </a:r>
            <a:r>
              <a:rPr lang="pt-BR" sz="1300" dirty="0" smtClean="0"/>
              <a:t> Junior. O girassol faz com que as riquezas circule no nosso território. </a:t>
            </a:r>
          </a:p>
          <a:p>
            <a:pPr marL="85725" indent="19050">
              <a:buNone/>
            </a:pPr>
            <a:r>
              <a:rPr lang="pt-BR" sz="1900" dirty="0"/>
              <a:t> </a:t>
            </a:r>
            <a:r>
              <a:rPr lang="pt-BR" sz="1200" dirty="0" smtClean="0"/>
              <a:t>Comércio</a:t>
            </a:r>
            <a:r>
              <a:rPr lang="pt-BR" sz="1200" dirty="0"/>
              <a:t>: Auto Serviço </a:t>
            </a:r>
            <a:r>
              <a:rPr lang="pt-BR" sz="1200" dirty="0" err="1" smtClean="0"/>
              <a:t>Thiali</a:t>
            </a:r>
            <a:r>
              <a:rPr lang="pt-BR" sz="1200" dirty="0" smtClean="0"/>
              <a:t> </a:t>
            </a:r>
          </a:p>
          <a:p>
            <a:pPr marL="85725" indent="19050">
              <a:buNone/>
            </a:pPr>
            <a:r>
              <a:rPr lang="pt-BR" sz="1200" dirty="0" smtClean="0"/>
              <a:t>  Bairro: </a:t>
            </a:r>
            <a:r>
              <a:rPr lang="pt-BR" sz="1200" dirty="0"/>
              <a:t>Vista </a:t>
            </a:r>
            <a:r>
              <a:rPr lang="pt-BR" sz="1200" dirty="0" smtClean="0"/>
              <a:t>Dourada</a:t>
            </a:r>
          </a:p>
          <a:p>
            <a:pPr marL="85725" indent="19050">
              <a:buNone/>
            </a:pPr>
            <a:endParaRPr lang="pt-BR" sz="1200" dirty="0" smtClean="0"/>
          </a:p>
          <a:p>
            <a:pPr marL="85725" indent="19050">
              <a:buNone/>
            </a:pPr>
            <a:endParaRPr lang="pt-BR" sz="1200" dirty="0" smtClean="0"/>
          </a:p>
          <a:p>
            <a:pPr marL="180975" indent="19050" algn="just">
              <a:buNone/>
            </a:pPr>
            <a:endParaRPr lang="pt-BR" sz="1300" dirty="0" smtClean="0"/>
          </a:p>
          <a:p>
            <a:pPr>
              <a:buNone/>
            </a:pPr>
            <a:endParaRPr lang="pt-BR" dirty="0"/>
          </a:p>
        </p:txBody>
      </p:sp>
      <p:sp>
        <p:nvSpPr>
          <p:cNvPr id="10" name="Retângulo 9"/>
          <p:cNvSpPr/>
          <p:nvPr/>
        </p:nvSpPr>
        <p:spPr>
          <a:xfrm>
            <a:off x="467544" y="5301208"/>
            <a:ext cx="3024336"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smtClean="0">
                <a:solidFill>
                  <a:schemeClr val="tx1"/>
                </a:solidFill>
              </a:rPr>
              <a:t>Realização</a:t>
            </a:r>
            <a:endParaRPr lang="pt-BR" sz="1000" b="1" dirty="0">
              <a:solidFill>
                <a:schemeClr val="tx1"/>
              </a:solidFill>
            </a:endParaRPr>
          </a:p>
        </p:txBody>
      </p:sp>
      <p:pic>
        <p:nvPicPr>
          <p:cNvPr id="2053" name="Picture 5" descr="logo Associação - curva"/>
          <p:cNvPicPr>
            <a:picLocks noChangeAspect="1" noChangeArrowheads="1"/>
          </p:cNvPicPr>
          <p:nvPr/>
        </p:nvPicPr>
        <p:blipFill>
          <a:blip r:embed="rId3" cstate="print"/>
          <a:srcRect/>
          <a:stretch>
            <a:fillRect/>
          </a:stretch>
        </p:blipFill>
        <p:spPr bwMode="auto">
          <a:xfrm>
            <a:off x="756238" y="5661249"/>
            <a:ext cx="1151466" cy="817300"/>
          </a:xfrm>
          <a:prstGeom prst="rect">
            <a:avLst/>
          </a:prstGeom>
          <a:noFill/>
          <a:ln w="9525">
            <a:noFill/>
            <a:miter lim="800000"/>
            <a:headEnd/>
            <a:tailEnd/>
          </a:ln>
        </p:spPr>
      </p:pic>
      <p:pic>
        <p:nvPicPr>
          <p:cNvPr id="1026" name="Picture 2" descr="D:\AÇÕES 2012\informativo casa sol\Foto0051.jpg"/>
          <p:cNvPicPr>
            <a:picLocks noChangeAspect="1" noChangeArrowheads="1"/>
          </p:cNvPicPr>
          <p:nvPr/>
        </p:nvPicPr>
        <p:blipFill>
          <a:blip r:embed="rId4" cstate="print"/>
          <a:srcRect/>
          <a:stretch>
            <a:fillRect/>
          </a:stretch>
        </p:blipFill>
        <p:spPr bwMode="auto">
          <a:xfrm>
            <a:off x="4860032" y="1988840"/>
            <a:ext cx="3024336" cy="2268252"/>
          </a:xfrm>
          <a:prstGeom prst="rect">
            <a:avLst/>
          </a:prstGeom>
          <a:noFill/>
        </p:spPr>
      </p:pic>
      <p:sp>
        <p:nvSpPr>
          <p:cNvPr id="9" name="Retângulo 8"/>
          <p:cNvSpPr/>
          <p:nvPr/>
        </p:nvSpPr>
        <p:spPr>
          <a:xfrm>
            <a:off x="4355976" y="4509120"/>
            <a:ext cx="4572000" cy="461665"/>
          </a:xfrm>
          <a:prstGeom prst="rect">
            <a:avLst/>
          </a:prstGeom>
        </p:spPr>
        <p:txBody>
          <a:bodyPr>
            <a:spAutoFit/>
          </a:bodyPr>
          <a:lstStyle/>
          <a:p>
            <a:pPr marL="85725" indent="19050" algn="just">
              <a:buNone/>
            </a:pPr>
            <a:r>
              <a:rPr lang="pt-BR" sz="1200" dirty="0" smtClean="0"/>
              <a:t>Você comerciante ofereça o Girassol de troco, ele é uma riqueza do nosso território. E no próximo mês você pode estar aqui.</a:t>
            </a:r>
          </a:p>
        </p:txBody>
      </p:sp>
      <p:pic>
        <p:nvPicPr>
          <p:cNvPr id="2" name="Picture 2" descr="F:\Parceiros\Costumes Artes\2012\jpg\programa_cidadania_petrobras_governo_federal.tif"/>
          <p:cNvPicPr>
            <a:picLocks noChangeAspect="1" noChangeArrowheads="1"/>
          </p:cNvPicPr>
          <p:nvPr/>
        </p:nvPicPr>
        <p:blipFill>
          <a:blip r:embed="rId5" cstate="print"/>
          <a:srcRect/>
          <a:stretch>
            <a:fillRect/>
          </a:stretch>
        </p:blipFill>
        <p:spPr bwMode="auto">
          <a:xfrm>
            <a:off x="4644008" y="5517232"/>
            <a:ext cx="3843263" cy="658272"/>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TotalTime>
  <Words>280</Words>
  <Application>Microsoft Office PowerPoint</Application>
  <PresentationFormat>Apresentação na tela (4:3)</PresentationFormat>
  <Paragraphs>52</Paragraphs>
  <Slides>2</Slides>
  <Notes>0</Notes>
  <HiddenSlides>0</HiddenSlides>
  <MMClips>0</MMClips>
  <ScaleCrop>false</ScaleCrop>
  <HeadingPairs>
    <vt:vector size="4" baseType="variant">
      <vt:variant>
        <vt:lpstr>Tema</vt:lpstr>
      </vt:variant>
      <vt:variant>
        <vt:i4>1</vt:i4>
      </vt:variant>
      <vt:variant>
        <vt:lpstr>Títulos de slides</vt:lpstr>
      </vt:variant>
      <vt:variant>
        <vt:i4>2</vt:i4>
      </vt:variant>
    </vt:vector>
  </HeadingPairs>
  <TitlesOfParts>
    <vt:vector size="3" baseType="lpstr">
      <vt:lpstr>Tema do Office</vt:lpstr>
      <vt:lpstr>INFORMATIVO</vt:lpstr>
      <vt:lpstr>Slide 2</vt:lpstr>
    </vt:vector>
  </TitlesOfParts>
  <Company>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idprojetos</cp:lastModifiedBy>
  <cp:revision>51</cp:revision>
  <dcterms:created xsi:type="dcterms:W3CDTF">2012-05-31T13:32:14Z</dcterms:created>
  <dcterms:modified xsi:type="dcterms:W3CDTF">2012-06-14T16:26:55Z</dcterms:modified>
</cp:coreProperties>
</file>